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0" r:id="rId2"/>
    <p:sldId id="259" r:id="rId3"/>
    <p:sldId id="269" r:id="rId4"/>
    <p:sldId id="264" r:id="rId5"/>
    <p:sldId id="257" r:id="rId6"/>
    <p:sldId id="271" r:id="rId7"/>
    <p:sldId id="265" r:id="rId8"/>
    <p:sldId id="266" r:id="rId9"/>
    <p:sldId id="268" r:id="rId10"/>
    <p:sldId id="272"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20" y="678"/>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presProps" Target="presProps.xml" />
  <Relationship Id="rId3" Type="http://schemas.openxmlformats.org/officeDocument/2006/relationships/slide" Target="slides/slide2.xml" />
  <Relationship Id="rId7" Type="http://schemas.openxmlformats.org/officeDocument/2006/relationships/slide" Target="slides/slide6.xml" />
  <Relationship Id="rId12" Type="http://schemas.openxmlformats.org/officeDocument/2006/relationships/notesMaster" Target="notesMasters/notesMaster1.xml" />
  <Relationship Id="rId2" Type="http://schemas.openxmlformats.org/officeDocument/2006/relationships/slide" Target="slides/slide1.xml" />
  <Relationship Id="rId16" Type="http://schemas.openxmlformats.org/officeDocument/2006/relationships/tableStyles" Target="tableStyles.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theme" Target="theme/theme1.xml" />
  <Relationship Id="rId10" Type="http://schemas.openxmlformats.org/officeDocument/2006/relationships/slide" Target="slides/slide9.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viewProps" Target="viewProp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C23687-BEE0-428A-BBA3-8266B6124133}" type="datetimeFigureOut">
              <a:rPr kumimoji="1" lang="ja-JP" altLang="en-US" smtClean="0"/>
              <a:t>2021/4/20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4DFC4-0111-4A8B-A7F6-5EF003E35DDC}" type="slidenum">
              <a:rPr kumimoji="1" lang="ja-JP" altLang="en-US" smtClean="0"/>
              <a:t>‹#›</a:t>
            </a:fld>
            <a:endParaRPr kumimoji="1" lang="ja-JP" altLang="en-US"/>
          </a:p>
        </p:txBody>
      </p:sp>
    </p:spTree>
    <p:extLst>
      <p:ext uri="{BB962C8B-B14F-4D97-AF65-F5344CB8AC3E}">
        <p14:creationId xmlns:p14="http://schemas.microsoft.com/office/powerpoint/2010/main" val="19338223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ー 1"/>
          <p:cNvSpPr>
            <a:spLocks noGrp="1" noRot="1" noChangeAspect="1" noTextEdit="1"/>
          </p:cNvSpPr>
          <p:nvPr>
            <p:ph type="sldImg"/>
          </p:nvPr>
        </p:nvSpPr>
        <p:spPr bwMode="auto">
          <a:xfrm>
            <a:off x="79375" y="739775"/>
            <a:ext cx="6577013"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ノート プレースホルダー 2"/>
          <p:cNvSpPr>
            <a:spLocks noGrp="1"/>
          </p:cNvSpPr>
          <p:nvPr>
            <p:ph type="body" idx="1"/>
          </p:nvPr>
        </p:nvSpPr>
        <p:spPr/>
        <p:txBody>
          <a:bodyPr/>
          <a:lstStyle/>
          <a:p>
            <a:pPr>
              <a:defRPr/>
            </a:pPr>
            <a:r>
              <a:rPr lang="ja-JP" altLang="en-US" dirty="0">
                <a:latin typeface="ＭＳ Ｐ明朝" pitchFamily="18" charset="-128"/>
                <a:ea typeface="ＭＳ Ｐ明朝" pitchFamily="18" charset="-128"/>
              </a:rPr>
              <a:t>一般的な個別の指導計画と</a:t>
            </a:r>
            <a:r>
              <a:rPr lang="en-US" altLang="ja-JP" dirty="0">
                <a:latin typeface="ＭＳ Ｐ明朝" pitchFamily="18" charset="-128"/>
                <a:ea typeface="ＭＳ Ｐ明朝" pitchFamily="18" charset="-128"/>
              </a:rPr>
              <a:t>CLM</a:t>
            </a:r>
            <a:r>
              <a:rPr lang="ja-JP" altLang="en-US" dirty="0">
                <a:latin typeface="ＭＳ Ｐ明朝" pitchFamily="18" charset="-128"/>
                <a:ea typeface="ＭＳ Ｐ明朝" pitchFamily="18" charset="-128"/>
              </a:rPr>
              <a:t>と個別の指導計画の違いを対比してみましょう。</a:t>
            </a:r>
            <a:endParaRPr lang="en-US" altLang="ja-JP" dirty="0">
              <a:latin typeface="ＭＳ Ｐ明朝" pitchFamily="18" charset="-128"/>
              <a:ea typeface="ＭＳ Ｐ明朝" pitchFamily="18" charset="-128"/>
            </a:endParaRPr>
          </a:p>
          <a:p>
            <a:pPr>
              <a:defRPr/>
            </a:pPr>
            <a:endParaRPr lang="en-US" altLang="ja-JP" dirty="0">
              <a:latin typeface="ＭＳ Ｐ明朝" pitchFamily="18" charset="-128"/>
              <a:ea typeface="ＭＳ Ｐ明朝" pitchFamily="18" charset="-128"/>
            </a:endParaRPr>
          </a:p>
          <a:p>
            <a:pPr>
              <a:defRPr/>
            </a:pPr>
            <a:r>
              <a:rPr lang="ja-JP" altLang="en-US" b="1" dirty="0">
                <a:latin typeface="+mj-ea"/>
              </a:rPr>
              <a:t>（クリック）</a:t>
            </a:r>
            <a:r>
              <a:rPr lang="ja-JP" altLang="en-US" dirty="0">
                <a:latin typeface="ＭＳ Ｐ明朝" pitchFamily="18" charset="-128"/>
                <a:ea typeface="ＭＳ Ｐ明朝" pitchFamily="18" charset="-128"/>
              </a:rPr>
              <a:t>目標　　　　　　</a:t>
            </a:r>
            <a:r>
              <a:rPr lang="ja-JP" altLang="en-US" b="1" dirty="0">
                <a:latin typeface="+mj-ea"/>
              </a:rPr>
              <a:t>（クリック）　</a:t>
            </a:r>
            <a:r>
              <a:rPr lang="ja-JP" altLang="en-US" dirty="0">
                <a:latin typeface="ＭＳ Ｐ明朝" pitchFamily="18" charset="-128"/>
                <a:ea typeface="ＭＳ Ｐ明朝" pitchFamily="18" charset="-128"/>
              </a:rPr>
              <a:t>「たくさんの目標を同時に設定」「成功しやすい目標を一つ設定」</a:t>
            </a:r>
            <a:endParaRPr lang="en-US" altLang="ja-JP" dirty="0">
              <a:latin typeface="ＭＳ Ｐ明朝" pitchFamily="18" charset="-128"/>
              <a:ea typeface="ＭＳ Ｐ明朝" pitchFamily="18" charset="-128"/>
            </a:endParaRPr>
          </a:p>
          <a:p>
            <a:pPr>
              <a:defRPr/>
            </a:pPr>
            <a:r>
              <a:rPr lang="ja-JP" altLang="en-US" b="1" dirty="0">
                <a:latin typeface="+mj-ea"/>
              </a:rPr>
              <a:t>（クリック）</a:t>
            </a:r>
            <a:r>
              <a:rPr lang="ja-JP" altLang="en-US" dirty="0">
                <a:latin typeface="ＭＳ Ｐ明朝" pitchFamily="18" charset="-128"/>
                <a:ea typeface="ＭＳ Ｐ明朝" pitchFamily="18" charset="-128"/>
              </a:rPr>
              <a:t>要因分析　　　</a:t>
            </a:r>
            <a:r>
              <a:rPr lang="ja-JP" altLang="en-US" b="1" dirty="0">
                <a:latin typeface="+mj-ea"/>
              </a:rPr>
              <a:t>（クリック）　</a:t>
            </a:r>
            <a:r>
              <a:rPr lang="ja-JP" altLang="en-US" dirty="0">
                <a:latin typeface="ＭＳ Ｐ明朝" pitchFamily="18" charset="-128"/>
                <a:ea typeface="ＭＳ Ｐ明朝" pitchFamily="18" charset="-128"/>
              </a:rPr>
              <a:t>「なし」「あり」</a:t>
            </a:r>
            <a:endParaRPr lang="en-US" altLang="ja-JP" dirty="0">
              <a:latin typeface="ＭＳ Ｐ明朝" pitchFamily="18" charset="-128"/>
              <a:ea typeface="ＭＳ Ｐ明朝" pitchFamily="18" charset="-128"/>
            </a:endParaRPr>
          </a:p>
          <a:p>
            <a:pPr>
              <a:defRPr/>
            </a:pPr>
            <a:r>
              <a:rPr lang="ja-JP" altLang="en-US" b="1" dirty="0">
                <a:latin typeface="+mj-ea"/>
              </a:rPr>
              <a:t>（クリック）</a:t>
            </a:r>
            <a:r>
              <a:rPr lang="ja-JP" altLang="en-US" dirty="0">
                <a:latin typeface="ＭＳ Ｐ明朝" pitchFamily="18" charset="-128"/>
                <a:ea typeface="ＭＳ Ｐ明朝" pitchFamily="18" charset="-128"/>
              </a:rPr>
              <a:t>支援の仕方　　</a:t>
            </a:r>
            <a:r>
              <a:rPr lang="ja-JP" altLang="en-US" b="1" dirty="0">
                <a:latin typeface="+mj-ea"/>
              </a:rPr>
              <a:t>（クリック）　</a:t>
            </a:r>
            <a:r>
              <a:rPr lang="ja-JP" altLang="en-US" dirty="0">
                <a:latin typeface="ＭＳ Ｐ明朝" pitchFamily="18" charset="-128"/>
                <a:ea typeface="ＭＳ Ｐ明朝" pitchFamily="18" charset="-128"/>
              </a:rPr>
              <a:t>「個別支援中心」「学級全体と個別の支援を同時」</a:t>
            </a:r>
            <a:endParaRPr lang="en-US" altLang="ja-JP" dirty="0">
              <a:latin typeface="ＭＳ Ｐ明朝" pitchFamily="18" charset="-128"/>
              <a:ea typeface="ＭＳ Ｐ明朝" pitchFamily="18" charset="-128"/>
            </a:endParaRPr>
          </a:p>
          <a:p>
            <a:pPr>
              <a:defRPr/>
            </a:pPr>
            <a:r>
              <a:rPr lang="ja-JP" altLang="en-US" b="1" dirty="0">
                <a:latin typeface="+mj-ea"/>
              </a:rPr>
              <a:t>（クリック）</a:t>
            </a:r>
            <a:r>
              <a:rPr lang="ja-JP" altLang="en-US" dirty="0">
                <a:latin typeface="ＭＳ Ｐ明朝" pitchFamily="18" charset="-128"/>
                <a:ea typeface="ＭＳ Ｐ明朝" pitchFamily="18" charset="-128"/>
              </a:rPr>
              <a:t>期間　　　　　　</a:t>
            </a:r>
            <a:r>
              <a:rPr lang="ja-JP" altLang="en-US" b="1" dirty="0">
                <a:latin typeface="+mj-ea"/>
              </a:rPr>
              <a:t>（クリック）</a:t>
            </a:r>
            <a:r>
              <a:rPr lang="ja-JP" altLang="en-US" dirty="0">
                <a:latin typeface="ＭＳ Ｐ明朝" pitchFamily="18" charset="-128"/>
                <a:ea typeface="ＭＳ Ｐ明朝" pitchFamily="18" charset="-128"/>
              </a:rPr>
              <a:t>　「学期ごと」「１～２週間程度」</a:t>
            </a:r>
            <a:endParaRPr lang="en-US" altLang="ja-JP" dirty="0">
              <a:latin typeface="ＭＳ Ｐ明朝" pitchFamily="18" charset="-128"/>
              <a:ea typeface="ＭＳ Ｐ明朝" pitchFamily="18" charset="-128"/>
            </a:endParaRPr>
          </a:p>
          <a:p>
            <a:pPr>
              <a:defRPr/>
            </a:pPr>
            <a:r>
              <a:rPr lang="ja-JP" altLang="en-US" b="1" dirty="0">
                <a:latin typeface="+mj-ea"/>
              </a:rPr>
              <a:t>（クリック）</a:t>
            </a:r>
            <a:r>
              <a:rPr lang="ja-JP" altLang="en-US" dirty="0">
                <a:latin typeface="ＭＳ Ｐ明朝" pitchFamily="18" charset="-128"/>
                <a:ea typeface="ＭＳ Ｐ明朝" pitchFamily="18" charset="-128"/>
              </a:rPr>
              <a:t>評価　　　　　　</a:t>
            </a:r>
            <a:r>
              <a:rPr lang="ja-JP" altLang="en-US" b="1" dirty="0">
                <a:latin typeface="+mj-ea"/>
              </a:rPr>
              <a:t>（クリック）</a:t>
            </a:r>
            <a:r>
              <a:rPr lang="ja-JP" altLang="en-US" dirty="0">
                <a:latin typeface="ＭＳ Ｐ明朝" pitchFamily="18" charset="-128"/>
                <a:ea typeface="ＭＳ Ｐ明朝" pitchFamily="18" charset="-128"/>
              </a:rPr>
              <a:t>　「目標毎に評価会をしない」「目標毎に評価会をする」</a:t>
            </a:r>
            <a:endParaRPr lang="en-US" altLang="ja-JP" dirty="0">
              <a:latin typeface="ＭＳ Ｐ明朝" pitchFamily="18" charset="-128"/>
              <a:ea typeface="ＭＳ Ｐ明朝" pitchFamily="18" charset="-128"/>
            </a:endParaRPr>
          </a:p>
          <a:p>
            <a:pPr>
              <a:defRPr/>
            </a:pPr>
            <a:endParaRPr lang="en-US" altLang="ja-JP" dirty="0">
              <a:latin typeface="ＭＳ Ｐ明朝" pitchFamily="18" charset="-128"/>
              <a:ea typeface="ＭＳ Ｐ明朝" pitchFamily="18" charset="-128"/>
            </a:endParaRPr>
          </a:p>
          <a:p>
            <a:pPr>
              <a:defRPr/>
            </a:pPr>
            <a:r>
              <a:rPr lang="en-US" altLang="ja-JP" dirty="0">
                <a:latin typeface="ＭＳ Ｐ明朝" pitchFamily="18" charset="-128"/>
                <a:ea typeface="ＭＳ Ｐ明朝" pitchFamily="18" charset="-128"/>
              </a:rPr>
              <a:t>CLM</a:t>
            </a:r>
            <a:r>
              <a:rPr lang="ja-JP" altLang="en-US" dirty="0">
                <a:latin typeface="ＭＳ Ｐ明朝" pitchFamily="18" charset="-128"/>
                <a:ea typeface="ＭＳ Ｐ明朝" pitchFamily="18" charset="-128"/>
              </a:rPr>
              <a:t>と個別の指導計画の特徴として、「具体的」、「明確」というのがあげられます。</a:t>
            </a:r>
          </a:p>
        </p:txBody>
      </p:sp>
    </p:spTree>
    <p:extLst>
      <p:ext uri="{BB962C8B-B14F-4D97-AF65-F5344CB8AC3E}">
        <p14:creationId xmlns:p14="http://schemas.microsoft.com/office/powerpoint/2010/main" val="994898776"/>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52178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2241384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2429693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1235929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95651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4258147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314738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131400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3748881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1696322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070514-AAEB-462D-A09E-F167B5E63993}" type="datetimeFigureOut">
              <a:rPr kumimoji="1" lang="ja-JP" altLang="en-US" smtClean="0"/>
              <a:t>2021/4/20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3594758059"/>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70514-AAEB-462D-A09E-F167B5E63993}" type="datetimeFigureOut">
              <a:rPr kumimoji="1" lang="ja-JP" altLang="en-US" smtClean="0"/>
              <a:t>2021/4/20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DC9B7E-2F5F-4B24-AE8A-0F660000C916}" type="slidenum">
              <a:rPr kumimoji="1" lang="ja-JP" altLang="en-US" smtClean="0"/>
              <a:t>‹#›</a:t>
            </a:fld>
            <a:endParaRPr kumimoji="1" lang="ja-JP" altLang="en-US"/>
          </a:p>
        </p:txBody>
      </p:sp>
    </p:spTree>
    <p:extLst>
      <p:ext uri="{BB962C8B-B14F-4D97-AF65-F5344CB8AC3E}">
        <p14:creationId xmlns:p14="http://schemas.microsoft.com/office/powerpoint/2010/main" val="3532069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7.xml" />
</Relationships>
</file>

<file path=ppt/slides/_rels/slide7.xml.rels>&#65279;<?xml version="1.0" encoding="utf-8" standalone="yes"?>
<Relationships xmlns="http://schemas.openxmlformats.org/package/2006/relationships">
  <Relationship Id="rId3" Type="http://schemas.openxmlformats.org/officeDocument/2006/relationships/slideLayout" Target="../slideLayouts/slideLayout2.xml" />
  <Relationship Id="rId2" Type="http://schemas.openxmlformats.org/officeDocument/2006/relationships/video" Target="../media/media1.mp4" />
  <Relationship Id="rId1" Type="http://schemas.microsoft.com/office/2007/relationships/media" Target="../media/media1.mp4" />
  <Relationship Id="rId4" Type="http://schemas.openxmlformats.org/officeDocument/2006/relationships/image" Target="../media/image1.png" />
</Relationships>
</file>

<file path=ppt/slides/_rels/slide8.xml.rels>&#65279;<?xml version="1.0" encoding="utf-8" standalone="yes"?>
<Relationships xmlns="http://schemas.openxmlformats.org/package/2006/relationships">
  <Relationship Id="rId3" Type="http://schemas.openxmlformats.org/officeDocument/2006/relationships/slideLayout" Target="../slideLayouts/slideLayout2.xml" />
  <Relationship Id="rId2" Type="http://schemas.openxmlformats.org/officeDocument/2006/relationships/video" Target="../media/media2.mp4" />
  <Relationship Id="rId1" Type="http://schemas.microsoft.com/office/2007/relationships/media" Target="../media/media2.mp4" />
  <Relationship Id="rId4" Type="http://schemas.openxmlformats.org/officeDocument/2006/relationships/image" Target="../media/image2.png" />
</Relationships>
</file>

<file path=ppt/slides/_rels/slide9.xml.rels>&#65279;<?xml version="1.0" encoding="utf-8" standalone="yes"?>
<Relationships xmlns="http://schemas.openxmlformats.org/package/2006/relationships">
  <Relationship Id="rId3" Type="http://schemas.openxmlformats.org/officeDocument/2006/relationships/slideLayout" Target="../slideLayouts/slideLayout7.xml" />
  <Relationship Id="rId2" Type="http://schemas.openxmlformats.org/officeDocument/2006/relationships/video" Target="../media/media3.mp4" />
  <Relationship Id="rId1" Type="http://schemas.microsoft.com/office/2007/relationships/media" Target="../media/media3.mp4" />
  <Relationship Id="rId4" Type="http://schemas.openxmlformats.org/officeDocument/2006/relationships/image" Target="../media/image3.png"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02675" y="2769325"/>
            <a:ext cx="8255726" cy="1567543"/>
          </a:xfrm>
        </p:spPr>
        <p:txBody>
          <a:bodyPr>
            <a:noAutofit/>
          </a:bodyPr>
          <a:lstStyle/>
          <a:p>
            <a:r>
              <a:rPr kumimoji="1" lang="en-US" altLang="ja-JP" sz="8800" b="1" u="sng" dirty="0" smtClean="0">
                <a:uFill>
                  <a:solidFill>
                    <a:srgbClr val="FFC000"/>
                  </a:solidFill>
                </a:uFill>
                <a:latin typeface="Arial Black" panose="020B0A04020102020204" pitchFamily="34" charset="0"/>
              </a:rPr>
              <a:t>CLM</a:t>
            </a:r>
            <a:r>
              <a:rPr lang="ja-JP" altLang="en-US" sz="8800" b="1" u="sng" dirty="0" smtClean="0">
                <a:uFill>
                  <a:solidFill>
                    <a:srgbClr val="FFC000"/>
                  </a:solidFill>
                </a:uFill>
                <a:latin typeface="Arial Black" panose="020B0A04020102020204" pitchFamily="34" charset="0"/>
              </a:rPr>
              <a:t>実践報告</a:t>
            </a:r>
            <a:endParaRPr kumimoji="1" lang="ja-JP" altLang="en-US" sz="8800" b="1" u="sng" dirty="0">
              <a:uFill>
                <a:solidFill>
                  <a:srgbClr val="FFC000"/>
                </a:solidFill>
              </a:uFill>
              <a:latin typeface="Arial Black" panose="020B0A04020102020204" pitchFamily="34" charset="0"/>
            </a:endParaRPr>
          </a:p>
        </p:txBody>
      </p:sp>
    </p:spTree>
    <p:extLst>
      <p:ext uri="{BB962C8B-B14F-4D97-AF65-F5344CB8AC3E}">
        <p14:creationId xmlns:p14="http://schemas.microsoft.com/office/powerpoint/2010/main" val="21624771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3451983746"/>
              </p:ext>
            </p:extLst>
          </p:nvPr>
        </p:nvGraphicFramePr>
        <p:xfrm>
          <a:off x="326572" y="300446"/>
          <a:ext cx="11534504" cy="6380837"/>
        </p:xfrm>
        <a:graphic>
          <a:graphicData uri="http://schemas.openxmlformats.org/drawingml/2006/table">
            <a:tbl>
              <a:tblPr firstRow="1" bandRow="1">
                <a:tableStyleId>{5C22544A-7EE6-4342-B048-85BDC9FD1C3A}</a:tableStyleId>
              </a:tblPr>
              <a:tblGrid>
                <a:gridCol w="2050868">
                  <a:extLst>
                    <a:ext uri="{9D8B030D-6E8A-4147-A177-3AD203B41FA5}">
                      <a16:colId xmlns:a16="http://schemas.microsoft.com/office/drawing/2014/main" val="1504906895"/>
                    </a:ext>
                  </a:extLst>
                </a:gridCol>
                <a:gridCol w="3383280">
                  <a:extLst>
                    <a:ext uri="{9D8B030D-6E8A-4147-A177-3AD203B41FA5}">
                      <a16:colId xmlns:a16="http://schemas.microsoft.com/office/drawing/2014/main" val="4057245657"/>
                    </a:ext>
                  </a:extLst>
                </a:gridCol>
                <a:gridCol w="4376057">
                  <a:extLst>
                    <a:ext uri="{9D8B030D-6E8A-4147-A177-3AD203B41FA5}">
                      <a16:colId xmlns:a16="http://schemas.microsoft.com/office/drawing/2014/main" val="3377626214"/>
                    </a:ext>
                  </a:extLst>
                </a:gridCol>
                <a:gridCol w="1724299">
                  <a:extLst>
                    <a:ext uri="{9D8B030D-6E8A-4147-A177-3AD203B41FA5}">
                      <a16:colId xmlns:a16="http://schemas.microsoft.com/office/drawing/2014/main" val="1133705646"/>
                    </a:ext>
                  </a:extLst>
                </a:gridCol>
              </a:tblGrid>
              <a:tr h="981305">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noFill/>
                  </a:tcPr>
                </a:tc>
                <a:tc>
                  <a:txBody>
                    <a:bodyPr/>
                    <a:lstStyle/>
                    <a:p>
                      <a:pPr algn="ctr"/>
                      <a:r>
                        <a:rPr kumimoji="1" lang="ja-JP" altLang="en-US" sz="4800" dirty="0" smtClean="0">
                          <a:solidFill>
                            <a:schemeClr val="tx1"/>
                          </a:solidFill>
                        </a:rPr>
                        <a:t>支　援</a:t>
                      </a:r>
                      <a:endParaRPr kumimoji="1" lang="ja-JP" alt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4800" dirty="0" smtClean="0">
                          <a:solidFill>
                            <a:schemeClr val="tx1"/>
                          </a:solidFill>
                        </a:rPr>
                        <a:t>すがた</a:t>
                      </a:r>
                      <a:endParaRPr kumimoji="1" lang="ja-JP" alt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4800" dirty="0" smtClean="0">
                          <a:solidFill>
                            <a:schemeClr val="tx1"/>
                          </a:solidFill>
                        </a:rPr>
                        <a:t>時間</a:t>
                      </a:r>
                      <a:endParaRPr kumimoji="1" lang="ja-JP" altLang="en-US" sz="4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7545652"/>
                  </a:ext>
                </a:extLst>
              </a:tr>
              <a:tr h="1761895">
                <a:tc>
                  <a:txBody>
                    <a:bodyPr/>
                    <a:lstStyle/>
                    <a:p>
                      <a:pPr algn="ctr"/>
                      <a:endParaRPr kumimoji="1" lang="en-US" altLang="ja-JP" sz="4000" b="1" dirty="0" smtClean="0"/>
                    </a:p>
                    <a:p>
                      <a:pPr algn="ctr"/>
                      <a:r>
                        <a:rPr kumimoji="1" lang="ja-JP" altLang="en-US" sz="4000" b="1" dirty="0" smtClean="0"/>
                        <a:t>支援前</a:t>
                      </a:r>
                      <a:endParaRPr kumimoji="1" lang="en-US" altLang="ja-JP"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r>
                        <a:rPr kumimoji="1" lang="ja-JP" altLang="en-US" sz="2000" b="1" dirty="0" smtClean="0">
                          <a:solidFill>
                            <a:srgbClr val="FF0000"/>
                          </a:solidFill>
                        </a:rPr>
                        <a:t>①保育士が一人つく</a:t>
                      </a:r>
                      <a:endParaRPr kumimoji="1" lang="en-US" altLang="ja-JP" sz="2000" b="1" dirty="0" smtClean="0">
                        <a:solidFill>
                          <a:srgbClr val="FF0000"/>
                        </a:solidFill>
                      </a:endParaRPr>
                    </a:p>
                    <a:p>
                      <a:r>
                        <a:rPr kumimoji="1" lang="ja-JP" altLang="en-US" sz="2000" b="1" dirty="0" smtClean="0">
                          <a:solidFill>
                            <a:schemeClr val="tx1"/>
                          </a:solidFill>
                        </a:rPr>
                        <a:t>②場所の確保</a:t>
                      </a:r>
                      <a:endParaRPr kumimoji="1" lang="en-US" altLang="ja-JP" sz="2000" b="1" dirty="0" smtClean="0">
                        <a:solidFill>
                          <a:schemeClr val="tx1"/>
                        </a:solidFill>
                      </a:endParaRPr>
                    </a:p>
                    <a:p>
                      <a:r>
                        <a:rPr kumimoji="1" lang="ja-JP" altLang="en-US" sz="2000" b="1" dirty="0" smtClean="0">
                          <a:solidFill>
                            <a:schemeClr val="tx1"/>
                          </a:solidFill>
                        </a:rPr>
                        <a:t>③気持ちの切りかえ</a:t>
                      </a:r>
                      <a:endParaRPr kumimoji="1" lang="en-US" altLang="ja-JP" sz="2000" b="1" dirty="0" smtClean="0">
                        <a:solidFill>
                          <a:schemeClr val="tx1"/>
                        </a:solidFill>
                      </a:endParaRPr>
                    </a:p>
                    <a:p>
                      <a:r>
                        <a:rPr kumimoji="1" lang="ja-JP" altLang="en-US" sz="2000" b="1" dirty="0" smtClean="0">
                          <a:solidFill>
                            <a:srgbClr val="FF0000"/>
                          </a:solidFill>
                        </a:rPr>
                        <a:t>④着替への直接的な支援</a:t>
                      </a:r>
                      <a:endParaRPr kumimoji="1" lang="en-US" altLang="ja-JP" sz="2000" b="1" dirty="0" smtClean="0">
                        <a:solidFill>
                          <a:srgbClr val="FF0000"/>
                        </a:solidFill>
                      </a:endParaRPr>
                    </a:p>
                    <a:p>
                      <a:r>
                        <a:rPr kumimoji="1" lang="ja-JP" altLang="en-US" sz="2000" b="1" dirty="0" smtClean="0">
                          <a:solidFill>
                            <a:schemeClr val="tx1"/>
                          </a:solidFill>
                        </a:rPr>
                        <a:t>⑤終わったら成果を認める</a:t>
                      </a:r>
                      <a:endParaRPr kumimoji="1" lang="ja-JP" alt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endParaRPr kumimoji="1" lang="en-US" altLang="ja-JP" sz="1000" b="1" dirty="0" smtClean="0">
                        <a:solidFill>
                          <a:schemeClr val="tx1"/>
                        </a:solidFill>
                      </a:endParaRPr>
                    </a:p>
                    <a:p>
                      <a:r>
                        <a:rPr kumimoji="1" lang="ja-JP" altLang="en-US" sz="1800" b="1" dirty="0" smtClean="0">
                          <a:solidFill>
                            <a:schemeClr val="tx1"/>
                          </a:solidFill>
                        </a:rPr>
                        <a:t>・</a:t>
                      </a:r>
                      <a:r>
                        <a:rPr kumimoji="1" lang="ja-JP" altLang="en-US" sz="2000" b="1" dirty="0" smtClean="0">
                          <a:solidFill>
                            <a:schemeClr val="tx1"/>
                          </a:solidFill>
                        </a:rPr>
                        <a:t>着替えに対し意欲的になれ</a:t>
                      </a:r>
                      <a:endParaRPr kumimoji="1" lang="en-US" altLang="ja-JP" sz="2000" b="1" dirty="0" smtClean="0">
                        <a:solidFill>
                          <a:schemeClr val="tx1"/>
                        </a:solidFill>
                      </a:endParaRPr>
                    </a:p>
                    <a:p>
                      <a:r>
                        <a:rPr kumimoji="1" lang="ja-JP" altLang="en-US" sz="2000" b="1" dirty="0" smtClean="0">
                          <a:solidFill>
                            <a:schemeClr val="tx1"/>
                          </a:solidFill>
                        </a:rPr>
                        <a:t>　ず、保育士に関わっても</a:t>
                      </a:r>
                      <a:r>
                        <a:rPr kumimoji="1" lang="ja-JP" altLang="en-US" sz="2000" b="1" dirty="0" err="1" smtClean="0">
                          <a:solidFill>
                            <a:schemeClr val="tx1"/>
                          </a:solidFill>
                        </a:rPr>
                        <a:t>ら</a:t>
                      </a:r>
                      <a:endParaRPr kumimoji="1" lang="en-US" altLang="ja-JP" sz="2000" b="1" dirty="0" smtClean="0">
                        <a:solidFill>
                          <a:schemeClr val="tx1"/>
                        </a:solidFill>
                      </a:endParaRPr>
                    </a:p>
                    <a:p>
                      <a:r>
                        <a:rPr kumimoji="1" lang="ja-JP" altLang="en-US" sz="2000" b="1" dirty="0" smtClean="0">
                          <a:solidFill>
                            <a:schemeClr val="tx1"/>
                          </a:solidFill>
                        </a:rPr>
                        <a:t>　いながら着替えを行う。</a:t>
                      </a:r>
                      <a:endParaRPr kumimoji="1" lang="en-US" altLang="ja-JP" sz="2000" b="1" dirty="0" smtClean="0">
                        <a:solidFill>
                          <a:schemeClr val="tx1"/>
                        </a:solidFill>
                      </a:endParaRPr>
                    </a:p>
                    <a:p>
                      <a:r>
                        <a:rPr kumimoji="1" lang="ja-JP" altLang="en-US" sz="2000" b="1" dirty="0" smtClean="0">
                          <a:solidFill>
                            <a:schemeClr val="tx1"/>
                          </a:solidFill>
                        </a:rPr>
                        <a:t>・他児と生活のタイミングが</a:t>
                      </a:r>
                      <a:endParaRPr kumimoji="1" lang="en-US" altLang="ja-JP" sz="2000" b="1" dirty="0" smtClean="0">
                        <a:solidFill>
                          <a:schemeClr val="tx1"/>
                        </a:solidFill>
                      </a:endParaRPr>
                    </a:p>
                    <a:p>
                      <a:r>
                        <a:rPr kumimoji="1" lang="ja-JP" altLang="en-US" sz="2000" b="1" dirty="0" smtClean="0">
                          <a:solidFill>
                            <a:schemeClr val="tx1"/>
                          </a:solidFill>
                        </a:rPr>
                        <a:t>　ずれてしまう。</a:t>
                      </a:r>
                      <a:endParaRPr kumimoji="1" lang="ja-JP" alt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endParaRPr kumimoji="1" lang="en-US" altLang="ja-JP" sz="2400" b="1" dirty="0" smtClean="0">
                        <a:solidFill>
                          <a:schemeClr val="tx1"/>
                        </a:solidFill>
                      </a:endParaRPr>
                    </a:p>
                    <a:p>
                      <a:r>
                        <a:rPr kumimoji="1" lang="en-US" altLang="ja-JP" sz="2400" b="1" dirty="0" smtClean="0">
                          <a:solidFill>
                            <a:srgbClr val="FF0000"/>
                          </a:solidFill>
                        </a:rPr>
                        <a:t>20</a:t>
                      </a:r>
                      <a:r>
                        <a:rPr kumimoji="1" lang="ja-JP" altLang="en-US" sz="2400" b="1" dirty="0" smtClean="0">
                          <a:solidFill>
                            <a:srgbClr val="FF0000"/>
                          </a:solidFill>
                        </a:rPr>
                        <a:t>分以上</a:t>
                      </a:r>
                      <a:endParaRPr kumimoji="1" lang="en-US" altLang="ja-JP" sz="2400" b="1" dirty="0" smtClean="0">
                        <a:solidFill>
                          <a:srgbClr val="FF0000"/>
                        </a:solidFill>
                      </a:endParaRPr>
                    </a:p>
                    <a:p>
                      <a:r>
                        <a:rPr kumimoji="1" lang="ja-JP" altLang="en-US" sz="2400" b="1" dirty="0" smtClean="0">
                          <a:solidFill>
                            <a:schemeClr val="tx1"/>
                          </a:solidFill>
                        </a:rPr>
                        <a:t>着替えのみ</a:t>
                      </a:r>
                      <a:endParaRPr kumimoji="1" lang="ja-JP" alt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3854657063"/>
                  </a:ext>
                </a:extLst>
              </a:tr>
              <a:tr h="1549908">
                <a:tc>
                  <a:txBody>
                    <a:bodyPr/>
                    <a:lstStyle/>
                    <a:p>
                      <a:pPr algn="ctr"/>
                      <a:endParaRPr kumimoji="1" lang="en-US" altLang="ja-JP" sz="3200" b="1" dirty="0" smtClean="0"/>
                    </a:p>
                    <a:p>
                      <a:pPr algn="ctr"/>
                      <a:r>
                        <a:rPr kumimoji="1" lang="en-US" altLang="ja-JP" sz="4000" b="1" dirty="0" smtClean="0"/>
                        <a:t>2</a:t>
                      </a:r>
                      <a:r>
                        <a:rPr kumimoji="1" lang="ja-JP" altLang="en-US" sz="4000" b="1" dirty="0" smtClean="0"/>
                        <a:t>週間後</a:t>
                      </a:r>
                      <a:endParaRPr kumimoji="1" lang="ja-JP" altLang="en-US" sz="4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r>
                        <a:rPr kumimoji="1" lang="ja-JP" altLang="en-US" sz="2000" b="1" dirty="0" smtClean="0">
                          <a:solidFill>
                            <a:schemeClr val="tx1"/>
                          </a:solidFill>
                        </a:rPr>
                        <a:t>①時間を明確にする</a:t>
                      </a:r>
                      <a:endParaRPr kumimoji="1" lang="en-US" altLang="ja-JP" sz="2000" b="1" dirty="0" smtClean="0">
                        <a:solidFill>
                          <a:schemeClr val="tx1"/>
                        </a:solidFill>
                      </a:endParaRPr>
                    </a:p>
                    <a:p>
                      <a:r>
                        <a:rPr kumimoji="1" lang="ja-JP" altLang="en-US" sz="2000" b="1" dirty="0" smtClean="0">
                          <a:solidFill>
                            <a:schemeClr val="tx1"/>
                          </a:solidFill>
                        </a:rPr>
                        <a:t>②場所の確保</a:t>
                      </a:r>
                      <a:endParaRPr kumimoji="1" lang="en-US" altLang="ja-JP" sz="2000" b="1" dirty="0" smtClean="0">
                        <a:solidFill>
                          <a:schemeClr val="tx1"/>
                        </a:solidFill>
                      </a:endParaRPr>
                    </a:p>
                    <a:p>
                      <a:r>
                        <a:rPr kumimoji="1" lang="ja-JP" altLang="en-US" sz="2000" b="1" dirty="0" smtClean="0">
                          <a:solidFill>
                            <a:srgbClr val="FF0000"/>
                          </a:solidFill>
                        </a:rPr>
                        <a:t>③見守り</a:t>
                      </a:r>
                      <a:endParaRPr kumimoji="1" lang="en-US" altLang="ja-JP" sz="2000" b="1" dirty="0" smtClean="0">
                        <a:solidFill>
                          <a:srgbClr val="FF0000"/>
                        </a:solidFill>
                      </a:endParaRPr>
                    </a:p>
                    <a:p>
                      <a:r>
                        <a:rPr kumimoji="1" lang="ja-JP" altLang="en-US" sz="2000" b="1" dirty="0" smtClean="0">
                          <a:solidFill>
                            <a:schemeClr val="tx1"/>
                          </a:solidFill>
                        </a:rPr>
                        <a:t>④声掛け</a:t>
                      </a:r>
                      <a:endParaRPr kumimoji="1" lang="en-US" altLang="ja-JP" sz="2000" b="1" dirty="0" smtClean="0">
                        <a:solidFill>
                          <a:schemeClr val="tx1"/>
                        </a:solidFill>
                      </a:endParaRPr>
                    </a:p>
                    <a:p>
                      <a:r>
                        <a:rPr kumimoji="1" lang="ja-JP" altLang="en-US" sz="2000" b="1" dirty="0" smtClean="0">
                          <a:solidFill>
                            <a:schemeClr val="tx1"/>
                          </a:solidFill>
                        </a:rPr>
                        <a:t>⑤終わったら成果を認める</a:t>
                      </a:r>
                      <a:endParaRPr kumimoji="1" lang="ja-JP" alt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endParaRPr kumimoji="1" lang="en-US" altLang="ja-JP" sz="1000" b="1" dirty="0" smtClean="0">
                        <a:solidFill>
                          <a:schemeClr val="tx1"/>
                        </a:solidFill>
                      </a:endParaRPr>
                    </a:p>
                    <a:p>
                      <a:r>
                        <a:rPr kumimoji="1" lang="ja-JP" altLang="en-US" sz="2000" b="1" dirty="0" smtClean="0">
                          <a:solidFill>
                            <a:schemeClr val="tx1"/>
                          </a:solidFill>
                        </a:rPr>
                        <a:t>・</a:t>
                      </a:r>
                      <a:r>
                        <a:rPr kumimoji="1" lang="ja-JP" altLang="en-US" sz="2000" b="1" dirty="0" smtClean="0">
                          <a:solidFill>
                            <a:srgbClr val="FF0000"/>
                          </a:solidFill>
                        </a:rPr>
                        <a:t>自分自身の力で着替えを</a:t>
                      </a:r>
                      <a:endParaRPr kumimoji="1" lang="en-US" altLang="ja-JP" sz="2000" b="1" dirty="0" smtClean="0">
                        <a:solidFill>
                          <a:srgbClr val="FF0000"/>
                        </a:solidFill>
                      </a:endParaRPr>
                    </a:p>
                    <a:p>
                      <a:r>
                        <a:rPr kumimoji="1" lang="ja-JP" altLang="en-US" sz="2000" b="1" dirty="0" smtClean="0">
                          <a:solidFill>
                            <a:srgbClr val="FF0000"/>
                          </a:solidFill>
                        </a:rPr>
                        <a:t>　行っている。</a:t>
                      </a:r>
                      <a:endParaRPr kumimoji="1" lang="en-US" altLang="ja-JP" sz="2000" b="1" dirty="0" smtClean="0">
                        <a:solidFill>
                          <a:srgbClr val="FF0000"/>
                        </a:solidFill>
                      </a:endParaRPr>
                    </a:p>
                    <a:p>
                      <a:r>
                        <a:rPr kumimoji="1" lang="ja-JP" altLang="en-US" sz="2000" b="1" dirty="0" smtClean="0">
                          <a:solidFill>
                            <a:schemeClr val="tx1"/>
                          </a:solidFill>
                        </a:rPr>
                        <a:t>・他児と生活のタイミングが</a:t>
                      </a:r>
                      <a:endParaRPr kumimoji="1" lang="en-US" altLang="ja-JP" sz="2000" b="1" dirty="0" smtClean="0">
                        <a:solidFill>
                          <a:schemeClr val="tx1"/>
                        </a:solidFill>
                      </a:endParaRPr>
                    </a:p>
                    <a:p>
                      <a:r>
                        <a:rPr kumimoji="1" lang="ja-JP" altLang="en-US" sz="2000" b="1" dirty="0" smtClean="0">
                          <a:solidFill>
                            <a:schemeClr val="tx1"/>
                          </a:solidFill>
                        </a:rPr>
                        <a:t>　ずれてしまう。</a:t>
                      </a:r>
                      <a:endParaRPr kumimoji="1" lang="ja-JP" alt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tc>
                  <a:txBody>
                    <a:bodyPr/>
                    <a:lstStyle/>
                    <a:p>
                      <a:endParaRPr kumimoji="1" lang="en-US" altLang="ja-JP" sz="2400" b="1" dirty="0" smtClean="0">
                        <a:solidFill>
                          <a:schemeClr val="tx1"/>
                        </a:solidFill>
                      </a:endParaRPr>
                    </a:p>
                    <a:p>
                      <a:r>
                        <a:rPr kumimoji="1" lang="en-US" altLang="ja-JP" sz="2400" b="1" dirty="0" smtClean="0">
                          <a:solidFill>
                            <a:schemeClr val="tx1"/>
                          </a:solidFill>
                        </a:rPr>
                        <a:t>20</a:t>
                      </a:r>
                      <a:r>
                        <a:rPr kumimoji="1" lang="ja-JP" altLang="en-US" sz="2400" b="1" dirty="0" smtClean="0">
                          <a:solidFill>
                            <a:schemeClr val="tx1"/>
                          </a:solidFill>
                        </a:rPr>
                        <a:t>分程度</a:t>
                      </a:r>
                      <a:endParaRPr kumimoji="1" lang="en-US" altLang="ja-JP" sz="2400" b="1" dirty="0" smtClean="0">
                        <a:solidFill>
                          <a:schemeClr val="tx1"/>
                        </a:solidFill>
                      </a:endParaRPr>
                    </a:p>
                    <a:p>
                      <a:r>
                        <a:rPr kumimoji="1" lang="ja-JP" altLang="en-US" sz="2400" b="1" dirty="0" smtClean="0">
                          <a:solidFill>
                            <a:schemeClr val="tx1"/>
                          </a:solidFill>
                        </a:rPr>
                        <a:t>着替えのみ</a:t>
                      </a:r>
                      <a:endParaRPr kumimoji="1" lang="ja-JP" alt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66"/>
                    </a:solidFill>
                  </a:tcPr>
                </a:tc>
                <a:extLst>
                  <a:ext uri="{0D108BD9-81ED-4DB2-BD59-A6C34878D82A}">
                    <a16:rowId xmlns:a16="http://schemas.microsoft.com/office/drawing/2014/main" val="2920984584"/>
                  </a:ext>
                </a:extLst>
              </a:tr>
              <a:tr h="2016252">
                <a:tc>
                  <a:txBody>
                    <a:bodyPr/>
                    <a:lstStyle/>
                    <a:p>
                      <a:pPr algn="ctr"/>
                      <a:endParaRPr kumimoji="1" lang="en-US" altLang="ja-JP" sz="4000" b="1" dirty="0" smtClean="0"/>
                    </a:p>
                    <a:p>
                      <a:pPr algn="ctr"/>
                      <a:r>
                        <a:rPr kumimoji="1" lang="en-US" altLang="ja-JP" sz="4000" b="1" dirty="0" smtClean="0"/>
                        <a:t>4</a:t>
                      </a:r>
                      <a:r>
                        <a:rPr kumimoji="1" lang="ja-JP" altLang="en-US" sz="4000" b="1" dirty="0" smtClean="0"/>
                        <a:t>週間後</a:t>
                      </a:r>
                      <a:endParaRPr kumimoji="1" lang="ja-JP" altLang="en-US" sz="4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en-US" altLang="ja-JP" sz="2400" b="1" dirty="0" smtClean="0">
                        <a:solidFill>
                          <a:schemeClr val="tx1"/>
                        </a:solidFill>
                      </a:endParaRPr>
                    </a:p>
                    <a:p>
                      <a:r>
                        <a:rPr kumimoji="1" lang="ja-JP" altLang="en-US" sz="2000" b="1" dirty="0" smtClean="0">
                          <a:solidFill>
                            <a:schemeClr val="tx1"/>
                          </a:solidFill>
                        </a:rPr>
                        <a:t>①時間を明確にする</a:t>
                      </a:r>
                      <a:endParaRPr kumimoji="1" lang="en-US" altLang="ja-JP" sz="2000" b="1" dirty="0" smtClean="0">
                        <a:solidFill>
                          <a:schemeClr val="tx1"/>
                        </a:solidFill>
                      </a:endParaRPr>
                    </a:p>
                    <a:p>
                      <a:r>
                        <a:rPr kumimoji="1" lang="ja-JP" altLang="en-US" sz="2000" b="1" dirty="0" smtClean="0">
                          <a:solidFill>
                            <a:srgbClr val="FF0000"/>
                          </a:solidFill>
                        </a:rPr>
                        <a:t>②見守り</a:t>
                      </a:r>
                      <a:endParaRPr kumimoji="1" lang="en-US" altLang="ja-JP" sz="2000" b="1" dirty="0" smtClean="0">
                        <a:solidFill>
                          <a:srgbClr val="FF0000"/>
                        </a:solidFill>
                      </a:endParaRPr>
                    </a:p>
                    <a:p>
                      <a:r>
                        <a:rPr kumimoji="1" lang="ja-JP" altLang="en-US" sz="2000" b="1" dirty="0" smtClean="0">
                          <a:solidFill>
                            <a:schemeClr val="tx1"/>
                          </a:solidFill>
                        </a:rPr>
                        <a:t>③終わったら成果を認める</a:t>
                      </a:r>
                      <a:endParaRPr kumimoji="1" lang="ja-JP" alt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en-US" altLang="ja-JP" sz="1000" b="1" dirty="0" smtClean="0">
                        <a:solidFill>
                          <a:schemeClr val="tx1"/>
                        </a:solidFill>
                      </a:endParaRPr>
                    </a:p>
                    <a:p>
                      <a:r>
                        <a:rPr kumimoji="1" lang="ja-JP" altLang="en-US" sz="2000" b="1" dirty="0" smtClean="0">
                          <a:solidFill>
                            <a:schemeClr val="tx1"/>
                          </a:solidFill>
                        </a:rPr>
                        <a:t>・自ら意欲的に着替える。</a:t>
                      </a:r>
                      <a:endParaRPr kumimoji="1" lang="en-US" altLang="ja-JP" sz="2000" b="1" dirty="0" smtClean="0">
                        <a:solidFill>
                          <a:schemeClr val="tx1"/>
                        </a:solidFill>
                      </a:endParaRPr>
                    </a:p>
                    <a:p>
                      <a:r>
                        <a:rPr kumimoji="1" lang="ja-JP" altLang="en-US" sz="2000" b="1" dirty="0" smtClean="0">
                          <a:solidFill>
                            <a:schemeClr val="tx1"/>
                          </a:solidFill>
                        </a:rPr>
                        <a:t>・他児と同じ場所で着替えて</a:t>
                      </a:r>
                      <a:endParaRPr kumimoji="1" lang="en-US" altLang="ja-JP" sz="2000" b="1" dirty="0" smtClean="0">
                        <a:solidFill>
                          <a:schemeClr val="tx1"/>
                        </a:solidFill>
                      </a:endParaRPr>
                    </a:p>
                    <a:p>
                      <a:r>
                        <a:rPr kumimoji="1" lang="ja-JP" altLang="en-US" sz="2000" b="1" dirty="0" smtClean="0">
                          <a:solidFill>
                            <a:schemeClr val="tx1"/>
                          </a:solidFill>
                        </a:rPr>
                        <a:t>　いる。</a:t>
                      </a:r>
                      <a:endParaRPr kumimoji="1" lang="en-US" altLang="ja-JP" sz="2000" b="1" dirty="0" smtClean="0">
                        <a:solidFill>
                          <a:schemeClr val="tx1"/>
                        </a:solidFill>
                      </a:endParaRPr>
                    </a:p>
                    <a:p>
                      <a:r>
                        <a:rPr kumimoji="1" lang="ja-JP" altLang="en-US" sz="2000" b="1" dirty="0" smtClean="0">
                          <a:solidFill>
                            <a:schemeClr val="tx1"/>
                          </a:solidFill>
                        </a:rPr>
                        <a:t>・</a:t>
                      </a:r>
                      <a:r>
                        <a:rPr kumimoji="1" lang="ja-JP" altLang="en-US" sz="2000" b="1" dirty="0" smtClean="0">
                          <a:solidFill>
                            <a:srgbClr val="FF0000"/>
                          </a:solidFill>
                        </a:rPr>
                        <a:t>他児と生活のタイミングが</a:t>
                      </a:r>
                      <a:endParaRPr kumimoji="1" lang="en-US" altLang="ja-JP" sz="2000" b="1" dirty="0" smtClean="0">
                        <a:solidFill>
                          <a:srgbClr val="FF0000"/>
                        </a:solidFill>
                      </a:endParaRPr>
                    </a:p>
                    <a:p>
                      <a:r>
                        <a:rPr kumimoji="1" lang="ja-JP" altLang="en-US" sz="2000" b="1" dirty="0" smtClean="0">
                          <a:solidFill>
                            <a:srgbClr val="FF0000"/>
                          </a:solidFill>
                        </a:rPr>
                        <a:t>　あう。</a:t>
                      </a:r>
                      <a:endParaRPr kumimoji="1" lang="en-US" altLang="ja-JP" sz="2000"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en-US" altLang="ja-JP" sz="1800" b="1" dirty="0" smtClean="0">
                        <a:solidFill>
                          <a:schemeClr val="tx1"/>
                        </a:solidFill>
                      </a:endParaRPr>
                    </a:p>
                    <a:p>
                      <a:r>
                        <a:rPr kumimoji="1" lang="en-US" altLang="ja-JP" sz="2400" b="1" dirty="0" smtClean="0">
                          <a:solidFill>
                            <a:srgbClr val="FF0000"/>
                          </a:solidFill>
                        </a:rPr>
                        <a:t>10</a:t>
                      </a:r>
                      <a:r>
                        <a:rPr kumimoji="1" lang="ja-JP" altLang="en-US" sz="2400" b="1" dirty="0" smtClean="0">
                          <a:solidFill>
                            <a:srgbClr val="FF0000"/>
                          </a:solidFill>
                        </a:rPr>
                        <a:t>分程度</a:t>
                      </a:r>
                      <a:endParaRPr kumimoji="1" lang="en-US" altLang="ja-JP" sz="2400" b="1" dirty="0" smtClean="0">
                        <a:solidFill>
                          <a:srgbClr val="FF0000"/>
                        </a:solidFill>
                      </a:endParaRPr>
                    </a:p>
                    <a:p>
                      <a:r>
                        <a:rPr kumimoji="1" lang="ja-JP" altLang="en-US" sz="2400" b="1" dirty="0" smtClean="0">
                          <a:solidFill>
                            <a:schemeClr val="tx1"/>
                          </a:solidFill>
                        </a:rPr>
                        <a:t>トイレ・手洗い・着替え含め</a:t>
                      </a:r>
                      <a:endParaRPr kumimoji="1" lang="ja-JP" altLang="en-US"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873691840"/>
                  </a:ext>
                </a:extLst>
              </a:tr>
            </a:tbl>
          </a:graphicData>
        </a:graphic>
      </p:graphicFrame>
      <p:sp>
        <p:nvSpPr>
          <p:cNvPr id="4" name="下矢印 3"/>
          <p:cNvSpPr/>
          <p:nvPr/>
        </p:nvSpPr>
        <p:spPr>
          <a:xfrm>
            <a:off x="1005841" y="2720156"/>
            <a:ext cx="692331" cy="7707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1005840" y="4431390"/>
            <a:ext cx="692331" cy="7707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9720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88273" y="653142"/>
            <a:ext cx="4797084" cy="862149"/>
          </a:xfrm>
        </p:spPr>
        <p:txBody>
          <a:bodyPr>
            <a:noAutofit/>
          </a:bodyPr>
          <a:lstStyle/>
          <a:p>
            <a:r>
              <a:rPr kumimoji="1" lang="en-US" altLang="ja-JP" sz="6600" u="sng" dirty="0" smtClean="0">
                <a:solidFill>
                  <a:schemeClr val="tx1"/>
                </a:solidFill>
                <a:uFill>
                  <a:solidFill>
                    <a:srgbClr val="FFC000"/>
                  </a:solidFill>
                </a:uFill>
              </a:rPr>
              <a:t>CLM</a:t>
            </a:r>
            <a:r>
              <a:rPr kumimoji="1" lang="ja-JP" altLang="en-US" sz="5400" u="sng" dirty="0" smtClean="0">
                <a:solidFill>
                  <a:schemeClr val="tx1"/>
                </a:solidFill>
                <a:uFill>
                  <a:solidFill>
                    <a:srgbClr val="FFC000"/>
                  </a:solidFill>
                </a:uFill>
              </a:rPr>
              <a:t>とは？</a:t>
            </a:r>
            <a:endParaRPr kumimoji="1" lang="ja-JP" altLang="en-US" sz="5400" u="sng" dirty="0">
              <a:solidFill>
                <a:schemeClr val="tx1"/>
              </a:solidFill>
              <a:uFill>
                <a:solidFill>
                  <a:srgbClr val="FFC000"/>
                </a:solidFill>
              </a:uFill>
            </a:endParaRPr>
          </a:p>
        </p:txBody>
      </p:sp>
      <p:sp>
        <p:nvSpPr>
          <p:cNvPr id="3" name="コンテンツ プレースホルダー 2"/>
          <p:cNvSpPr>
            <a:spLocks noGrp="1"/>
          </p:cNvSpPr>
          <p:nvPr>
            <p:ph idx="1"/>
          </p:nvPr>
        </p:nvSpPr>
        <p:spPr>
          <a:xfrm>
            <a:off x="718457" y="1515291"/>
            <a:ext cx="10971795" cy="4598126"/>
          </a:xfrm>
        </p:spPr>
        <p:txBody>
          <a:bodyPr>
            <a:normAutofit/>
          </a:bodyPr>
          <a:lstStyle/>
          <a:p>
            <a:pPr marL="0" indent="0">
              <a:buNone/>
            </a:pPr>
            <a:endParaRPr lang="ja-JP" altLang="ja-JP" sz="3600" dirty="0">
              <a:solidFill>
                <a:schemeClr val="tx1"/>
              </a:solidFill>
            </a:endParaRPr>
          </a:p>
          <a:p>
            <a:r>
              <a:rPr lang="ja-JP" altLang="ja-JP" sz="4000" dirty="0" smtClean="0">
                <a:solidFill>
                  <a:schemeClr val="tx1"/>
                </a:solidFill>
              </a:rPr>
              <a:t>「</a:t>
            </a:r>
            <a:r>
              <a:rPr lang="ja-JP" altLang="ja-JP" sz="4000" dirty="0">
                <a:solidFill>
                  <a:schemeClr val="tx1"/>
                </a:solidFill>
              </a:rPr>
              <a:t>保健・福祉・教育」の各分野の担当</a:t>
            </a:r>
            <a:r>
              <a:rPr lang="ja-JP" altLang="ja-JP" sz="4000" dirty="0" smtClean="0">
                <a:solidFill>
                  <a:schemeClr val="tx1"/>
                </a:solidFill>
              </a:rPr>
              <a:t>が連携し、集団</a:t>
            </a:r>
            <a:r>
              <a:rPr lang="ja-JP" altLang="ja-JP" sz="4000" dirty="0">
                <a:solidFill>
                  <a:schemeClr val="tx1"/>
                </a:solidFill>
              </a:rPr>
              <a:t>の中</a:t>
            </a:r>
            <a:r>
              <a:rPr lang="ja-JP" altLang="ja-JP" sz="4000" dirty="0" smtClean="0">
                <a:solidFill>
                  <a:schemeClr val="tx1"/>
                </a:solidFill>
              </a:rPr>
              <a:t>で児童</a:t>
            </a:r>
            <a:r>
              <a:rPr lang="ja-JP" altLang="ja-JP" sz="4000" dirty="0">
                <a:solidFill>
                  <a:schemeClr val="tx1"/>
                </a:solidFill>
              </a:rPr>
              <a:t>に</a:t>
            </a:r>
            <a:r>
              <a:rPr lang="ja-JP" altLang="ja-JP" sz="4000" dirty="0" smtClean="0">
                <a:solidFill>
                  <a:schemeClr val="tx1"/>
                </a:solidFill>
              </a:rPr>
              <a:t>対する</a:t>
            </a:r>
            <a:r>
              <a:rPr lang="ja-JP" altLang="en-US" sz="4000" b="1" dirty="0" smtClean="0">
                <a:solidFill>
                  <a:srgbClr val="FF0000"/>
                </a:solidFill>
              </a:rPr>
              <a:t>個別</a:t>
            </a:r>
            <a:r>
              <a:rPr lang="ja-JP" altLang="ja-JP" sz="4000" b="1" dirty="0" smtClean="0">
                <a:solidFill>
                  <a:srgbClr val="FF0000"/>
                </a:solidFill>
              </a:rPr>
              <a:t>支援計画</a:t>
            </a:r>
            <a:r>
              <a:rPr lang="ja-JP" altLang="ja-JP" sz="4000" dirty="0" smtClean="0">
                <a:solidFill>
                  <a:schemeClr val="tx1"/>
                </a:solidFill>
              </a:rPr>
              <a:t>を立てる</a:t>
            </a:r>
            <a:r>
              <a:rPr lang="ja-JP" altLang="ja-JP" sz="4000" dirty="0">
                <a:solidFill>
                  <a:schemeClr val="tx1"/>
                </a:solidFill>
              </a:rPr>
              <a:t>ためのツールです</a:t>
            </a:r>
            <a:r>
              <a:rPr lang="ja-JP" altLang="ja-JP" sz="4000" dirty="0" smtClean="0">
                <a:solidFill>
                  <a:schemeClr val="tx1"/>
                </a:solidFill>
              </a:rPr>
              <a:t>。</a:t>
            </a:r>
            <a:endParaRPr lang="en-US" altLang="ja-JP" sz="4000" dirty="0" smtClean="0">
              <a:solidFill>
                <a:schemeClr val="tx1"/>
              </a:solidFill>
            </a:endParaRPr>
          </a:p>
          <a:p>
            <a:endParaRPr lang="en-US" altLang="ja-JP" sz="3600" dirty="0">
              <a:solidFill>
                <a:schemeClr val="tx1"/>
              </a:solidFill>
            </a:endParaRPr>
          </a:p>
          <a:p>
            <a:r>
              <a:rPr lang="ja-JP" altLang="ja-JP" sz="3200" dirty="0" smtClean="0">
                <a:solidFill>
                  <a:schemeClr val="tx1"/>
                </a:solidFill>
              </a:rPr>
              <a:t>「</a:t>
            </a:r>
            <a:r>
              <a:rPr lang="ja-JP" altLang="ja-JP" sz="3200" dirty="0">
                <a:solidFill>
                  <a:schemeClr val="tx1"/>
                </a:solidFill>
              </a:rPr>
              <a:t>チェック</a:t>
            </a:r>
            <a:r>
              <a:rPr lang="ja-JP" altLang="en-US" sz="3200" dirty="0">
                <a:solidFill>
                  <a:schemeClr val="tx1"/>
                </a:solidFill>
              </a:rPr>
              <a:t>（</a:t>
            </a:r>
            <a:r>
              <a:rPr lang="en-US" altLang="ja-JP" sz="3200" dirty="0">
                <a:solidFill>
                  <a:schemeClr val="tx1"/>
                </a:solidFill>
              </a:rPr>
              <a:t>C</a:t>
            </a:r>
            <a:r>
              <a:rPr lang="ja-JP" altLang="en-US" sz="3200" dirty="0">
                <a:solidFill>
                  <a:schemeClr val="tx1"/>
                </a:solidFill>
              </a:rPr>
              <a:t>）</a:t>
            </a:r>
            <a:r>
              <a:rPr lang="ja-JP" altLang="ja-JP" sz="3200" dirty="0">
                <a:solidFill>
                  <a:schemeClr val="tx1"/>
                </a:solidFill>
              </a:rPr>
              <a:t>・リスト</a:t>
            </a:r>
            <a:r>
              <a:rPr lang="ja-JP" altLang="en-US" sz="3200" dirty="0">
                <a:solidFill>
                  <a:schemeClr val="tx1"/>
                </a:solidFill>
              </a:rPr>
              <a:t>（</a:t>
            </a:r>
            <a:r>
              <a:rPr lang="en-US" altLang="ja-JP" sz="3200" dirty="0">
                <a:solidFill>
                  <a:schemeClr val="tx1"/>
                </a:solidFill>
              </a:rPr>
              <a:t>L</a:t>
            </a:r>
            <a:r>
              <a:rPr lang="ja-JP" altLang="en-US" sz="3200" dirty="0">
                <a:solidFill>
                  <a:schemeClr val="tx1"/>
                </a:solidFill>
              </a:rPr>
              <a:t>）</a:t>
            </a:r>
            <a:r>
              <a:rPr lang="ja-JP" altLang="ja-JP" sz="3200" dirty="0">
                <a:solidFill>
                  <a:schemeClr val="tx1"/>
                </a:solidFill>
              </a:rPr>
              <a:t>・</a:t>
            </a:r>
            <a:r>
              <a:rPr lang="en-US" altLang="ja-JP" sz="3200" dirty="0">
                <a:solidFill>
                  <a:schemeClr val="tx1"/>
                </a:solidFill>
              </a:rPr>
              <a:t>in</a:t>
            </a:r>
            <a:r>
              <a:rPr lang="ja-JP" altLang="ja-JP" sz="3200" dirty="0">
                <a:solidFill>
                  <a:schemeClr val="tx1"/>
                </a:solidFill>
              </a:rPr>
              <a:t>三重</a:t>
            </a:r>
            <a:r>
              <a:rPr lang="ja-JP" altLang="en-US" sz="3200" dirty="0">
                <a:solidFill>
                  <a:schemeClr val="tx1"/>
                </a:solidFill>
              </a:rPr>
              <a:t>（</a:t>
            </a:r>
            <a:r>
              <a:rPr lang="en-US" altLang="ja-JP" sz="3200" dirty="0">
                <a:solidFill>
                  <a:schemeClr val="tx1"/>
                </a:solidFill>
              </a:rPr>
              <a:t>M</a:t>
            </a:r>
            <a:r>
              <a:rPr lang="ja-JP" altLang="en-US" sz="3200" dirty="0">
                <a:solidFill>
                  <a:schemeClr val="tx1"/>
                </a:solidFill>
              </a:rPr>
              <a:t>）</a:t>
            </a:r>
            <a:r>
              <a:rPr lang="ja-JP" altLang="ja-JP" sz="3200" dirty="0" smtClean="0">
                <a:solidFill>
                  <a:schemeClr val="tx1"/>
                </a:solidFill>
              </a:rPr>
              <a:t>」の</a:t>
            </a:r>
            <a:r>
              <a:rPr lang="ja-JP" altLang="ja-JP" sz="3200" dirty="0">
                <a:solidFill>
                  <a:schemeClr val="tx1"/>
                </a:solidFill>
              </a:rPr>
              <a:t>頭文字</a:t>
            </a:r>
            <a:r>
              <a:rPr lang="ja-JP" altLang="ja-JP" sz="3200" dirty="0" smtClean="0">
                <a:solidFill>
                  <a:schemeClr val="tx1"/>
                </a:solidFill>
              </a:rPr>
              <a:t>から「</a:t>
            </a:r>
            <a:r>
              <a:rPr lang="en-US" altLang="ja-JP" sz="3200" dirty="0">
                <a:solidFill>
                  <a:schemeClr val="tx1"/>
                </a:solidFill>
              </a:rPr>
              <a:t>CLM</a:t>
            </a:r>
            <a:r>
              <a:rPr lang="ja-JP" altLang="ja-JP" sz="3200" dirty="0">
                <a:solidFill>
                  <a:schemeClr val="tx1"/>
                </a:solidFill>
              </a:rPr>
              <a:t>」と名前がついています。</a:t>
            </a:r>
            <a:endParaRPr lang="en-US" altLang="ja-JP" sz="3200" dirty="0">
              <a:solidFill>
                <a:schemeClr val="tx1"/>
              </a:solidFill>
            </a:endParaRPr>
          </a:p>
          <a:p>
            <a:endParaRPr lang="ja-JP" altLang="ja-JP" sz="3600" dirty="0">
              <a:solidFill>
                <a:schemeClr val="tx1"/>
              </a:solidFill>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378A62F8-BA2D-4F1A-92E2-C55A7D35CA43}" type="slidenum">
              <a:rPr kumimoji="1" lang="ja-JP" altLang="en-US" smtClean="0"/>
              <a:t>2</a:t>
            </a:fld>
            <a:endParaRPr kumimoji="1" lang="ja-JP" altLang="en-US"/>
          </a:p>
        </p:txBody>
      </p:sp>
    </p:spTree>
    <p:extLst>
      <p:ext uri="{BB962C8B-B14F-4D97-AF65-F5344CB8AC3E}">
        <p14:creationId xmlns:p14="http://schemas.microsoft.com/office/powerpoint/2010/main" val="2926130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861515"/>
            <a:ext cx="5040086" cy="928098"/>
          </a:xfrm>
        </p:spPr>
        <p:txBody>
          <a:bodyPr/>
          <a:lstStyle/>
          <a:p>
            <a:r>
              <a:rPr kumimoji="1" lang="ja-JP" altLang="en-US" b="1" dirty="0" smtClean="0"/>
              <a:t>中村　みゆき先生</a:t>
            </a:r>
            <a:endParaRPr kumimoji="1" lang="ja-JP" altLang="en-US" b="1" dirty="0"/>
          </a:p>
        </p:txBody>
      </p:sp>
      <p:sp>
        <p:nvSpPr>
          <p:cNvPr id="3" name="コンテンツ プレースホルダー 2"/>
          <p:cNvSpPr>
            <a:spLocks noGrp="1"/>
          </p:cNvSpPr>
          <p:nvPr>
            <p:ph idx="1"/>
          </p:nvPr>
        </p:nvSpPr>
        <p:spPr>
          <a:xfrm>
            <a:off x="838200" y="2387328"/>
            <a:ext cx="10515600" cy="3086009"/>
          </a:xfrm>
        </p:spPr>
        <p:txBody>
          <a:bodyPr/>
          <a:lstStyle/>
          <a:p>
            <a:r>
              <a:rPr kumimoji="1" lang="en-US" altLang="ja-JP" dirty="0" smtClean="0"/>
              <a:t>NPO</a:t>
            </a:r>
            <a:r>
              <a:rPr kumimoji="1" lang="ja-JP" altLang="en-US" dirty="0" smtClean="0"/>
              <a:t>法人ライフ・ステージ・サポートみえ　副理事長</a:t>
            </a:r>
            <a:endParaRPr kumimoji="1" lang="en-US" altLang="ja-JP" dirty="0" smtClean="0"/>
          </a:p>
          <a:p>
            <a:endParaRPr kumimoji="1" lang="en-US" altLang="ja-JP" dirty="0" smtClean="0"/>
          </a:p>
          <a:p>
            <a:r>
              <a:rPr lang="ja-JP" altLang="en-US" dirty="0" smtClean="0"/>
              <a:t>前　三重県立子ども心身発達医療センターあすなろ学園（児童精神科病院）副参事　兼　子どもの発達総合支援室長</a:t>
            </a:r>
            <a:endParaRPr lang="en-US" altLang="ja-JP" dirty="0" smtClean="0"/>
          </a:p>
          <a:p>
            <a:endParaRPr lang="en-US" altLang="ja-JP" dirty="0" smtClean="0"/>
          </a:p>
          <a:p>
            <a:r>
              <a:rPr kumimoji="1" lang="ja-JP" altLang="en-US" dirty="0" smtClean="0"/>
              <a:t>平成</a:t>
            </a:r>
            <a:r>
              <a:rPr kumimoji="1" lang="en-US" altLang="ja-JP" dirty="0" smtClean="0"/>
              <a:t>30</a:t>
            </a:r>
            <a:r>
              <a:rPr kumimoji="1" lang="ja-JP" altLang="en-US" dirty="0" smtClean="0"/>
              <a:t>年改訂　保育所保育指針　解説書作成にも関わる。</a:t>
            </a:r>
            <a:endParaRPr kumimoji="1" lang="ja-JP" altLang="en-US" dirty="0"/>
          </a:p>
        </p:txBody>
      </p:sp>
    </p:spTree>
    <p:extLst>
      <p:ext uri="{BB962C8B-B14F-4D97-AF65-F5344CB8AC3E}">
        <p14:creationId xmlns:p14="http://schemas.microsoft.com/office/powerpoint/2010/main" val="598056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1540622" y="235359"/>
            <a:ext cx="9145587" cy="1150938"/>
          </a:xfrm>
        </p:spPr>
        <p:txBody>
          <a:bodyPr/>
          <a:lstStyle/>
          <a:p>
            <a:r>
              <a:rPr lang="ja-JP" altLang="en-US" sz="2800" dirty="0">
                <a:solidFill>
                  <a:srgbClr val="0000CC"/>
                </a:solidFill>
                <a:latin typeface="HG明朝B" panose="02020809000000000000" pitchFamily="17" charset="-128"/>
                <a:ea typeface="HG明朝B" panose="02020809000000000000" pitchFamily="17" charset="-128"/>
              </a:rPr>
              <a:t>保育指針の中に「ＣＬＭと個別の指導計画」の</a:t>
            </a:r>
            <a:r>
              <a:rPr lang="ja-JP" altLang="en-US" sz="2800" dirty="0" smtClean="0">
                <a:solidFill>
                  <a:srgbClr val="0000CC"/>
                </a:solidFill>
                <a:latin typeface="HG明朝B" panose="02020809000000000000" pitchFamily="17" charset="-128"/>
                <a:ea typeface="HG明朝B" panose="02020809000000000000" pitchFamily="17" charset="-128"/>
              </a:rPr>
              <a:t>概念</a:t>
            </a:r>
            <a:endParaRPr lang="ja-JP" altLang="en-US" sz="2800" dirty="0">
              <a:solidFill>
                <a:srgbClr val="0000CC"/>
              </a:solidFill>
              <a:latin typeface="HG明朝B" panose="02020809000000000000" pitchFamily="17" charset="-128"/>
              <a:ea typeface="HG明朝B" panose="02020809000000000000" pitchFamily="17" charset="-128"/>
            </a:endParaRPr>
          </a:p>
        </p:txBody>
      </p:sp>
      <p:sp>
        <p:nvSpPr>
          <p:cNvPr id="22531" name="コンテンツ プレースホルダー 2"/>
          <p:cNvSpPr>
            <a:spLocks noGrp="1"/>
          </p:cNvSpPr>
          <p:nvPr>
            <p:ph idx="1"/>
          </p:nvPr>
        </p:nvSpPr>
        <p:spPr>
          <a:xfrm>
            <a:off x="653142" y="1387704"/>
            <a:ext cx="10920548" cy="5335178"/>
          </a:xfrm>
        </p:spPr>
        <p:txBody>
          <a:bodyPr>
            <a:normAutofit/>
          </a:bodyPr>
          <a:lstStyle/>
          <a:p>
            <a:pPr>
              <a:defRPr/>
            </a:pPr>
            <a:r>
              <a:rPr lang="ja-JP" altLang="en-US" sz="2400" b="1" dirty="0"/>
              <a:t>特別な配慮を必要とする子どもの個別の指導計画を作成する際には、日常の様子を踏まえて、</a:t>
            </a:r>
            <a:r>
              <a:rPr lang="ja-JP" altLang="en-US" sz="2400" b="1" u="sng" dirty="0">
                <a:solidFill>
                  <a:srgbClr val="FF0000"/>
                </a:solidFill>
              </a:rPr>
              <a:t>その子どもにとって課題となっていることが生じやすい場面や状況</a:t>
            </a:r>
            <a:r>
              <a:rPr lang="ja-JP" altLang="en-US" sz="2400" b="1" u="sng" dirty="0"/>
              <a:t>、</a:t>
            </a:r>
            <a:r>
              <a:rPr lang="ja-JP" altLang="en-US" sz="2400" b="1" dirty="0"/>
              <a:t>その</a:t>
            </a:r>
            <a:r>
              <a:rPr lang="ja-JP" altLang="en-US" sz="2400" b="1" u="sng" dirty="0">
                <a:solidFill>
                  <a:srgbClr val="FF00FF"/>
                </a:solidFill>
              </a:rPr>
              <a:t>理由などを適切に分析</a:t>
            </a:r>
            <a:r>
              <a:rPr lang="ja-JP" altLang="en-US" sz="2400" b="1" dirty="0"/>
              <a:t>する。</a:t>
            </a:r>
            <a:endParaRPr lang="en-US" altLang="ja-JP" sz="2400" b="1" dirty="0"/>
          </a:p>
          <a:p>
            <a:pPr marL="0" indent="0">
              <a:buNone/>
              <a:defRPr/>
            </a:pPr>
            <a:endParaRPr lang="en-US" altLang="ja-JP" sz="2400" dirty="0"/>
          </a:p>
          <a:p>
            <a:pPr>
              <a:defRPr/>
            </a:pPr>
            <a:r>
              <a:rPr lang="ja-JP" altLang="en-US" sz="2400" b="1" dirty="0"/>
              <a:t>その上で、</a:t>
            </a:r>
            <a:r>
              <a:rPr lang="ja-JP" altLang="en-US" sz="2400" b="1" u="sng" dirty="0">
                <a:solidFill>
                  <a:srgbClr val="00B0F0"/>
                </a:solidFill>
              </a:rPr>
              <a:t>場面に適した行動などの具体的な目標</a:t>
            </a:r>
            <a:r>
              <a:rPr lang="ja-JP" altLang="en-US" sz="2400" b="1" dirty="0"/>
              <a:t>を、その子どもの特性や能力に応じて、</a:t>
            </a:r>
            <a:r>
              <a:rPr lang="ja-JP" altLang="en-US" sz="2400" b="1" u="sng" dirty="0">
                <a:solidFill>
                  <a:srgbClr val="0000CC"/>
                </a:solidFill>
              </a:rPr>
              <a:t>１週間から２週間程度</a:t>
            </a:r>
            <a:r>
              <a:rPr lang="ja-JP" altLang="en-US" sz="2400" b="1" dirty="0"/>
              <a:t>を目安に少しずつ達成していけるよう細やかに設定し、</a:t>
            </a:r>
            <a:r>
              <a:rPr lang="ja-JP" altLang="en-US" sz="2400" b="1" dirty="0">
                <a:solidFill>
                  <a:srgbClr val="660066"/>
                </a:solidFill>
              </a:rPr>
              <a:t>そのための</a:t>
            </a:r>
            <a:r>
              <a:rPr lang="ja-JP" altLang="en-US" sz="2400" b="1" u="sng" dirty="0">
                <a:solidFill>
                  <a:srgbClr val="660066"/>
                </a:solidFill>
              </a:rPr>
              <a:t>援助の内容を計画に盛り込む</a:t>
            </a:r>
            <a:r>
              <a:rPr lang="ja-JP" altLang="en-US" sz="2400" b="1" dirty="0"/>
              <a:t>。</a:t>
            </a:r>
            <a:endParaRPr lang="en-US" altLang="ja-JP" sz="2400" b="1" dirty="0"/>
          </a:p>
          <a:p>
            <a:pPr marL="0" indent="0">
              <a:buNone/>
              <a:defRPr/>
            </a:pPr>
            <a:endParaRPr lang="en-US" altLang="ja-JP" sz="2400" b="1" dirty="0"/>
          </a:p>
          <a:p>
            <a:pPr>
              <a:defRPr/>
            </a:pPr>
            <a:r>
              <a:rPr lang="ja-JP" altLang="en-US" sz="2400" b="1" dirty="0"/>
              <a:t>障害や発達上の課題のある子どもが</a:t>
            </a:r>
            <a:r>
              <a:rPr lang="ja-JP" altLang="en-US" sz="2400" b="1" u="sng" dirty="0">
                <a:solidFill>
                  <a:srgbClr val="FF0000"/>
                </a:solidFill>
              </a:rPr>
              <a:t>他の子どもと共に成功する体験を重ね</a:t>
            </a:r>
            <a:r>
              <a:rPr lang="ja-JP" altLang="en-US" sz="2400" b="1" dirty="0"/>
              <a:t>、</a:t>
            </a:r>
            <a:r>
              <a:rPr lang="ja-JP" altLang="en-US" sz="2400" b="1" u="sng" dirty="0">
                <a:solidFill>
                  <a:srgbClr val="00863D"/>
                </a:solidFill>
              </a:rPr>
              <a:t>子ども同士が落ち着いた雰囲気の中で育ち合えるようにするための工夫</a:t>
            </a:r>
            <a:r>
              <a:rPr lang="ja-JP" altLang="en-US" sz="2400" b="1" dirty="0"/>
              <a:t>が必要である。</a:t>
            </a:r>
            <a:endParaRPr lang="en-US" altLang="ja-JP" sz="2400" b="1" dirty="0"/>
          </a:p>
          <a:p>
            <a:pPr marL="0" indent="0">
              <a:buNone/>
              <a:defRPr/>
            </a:pPr>
            <a:endParaRPr lang="en-US" altLang="ja-JP" dirty="0"/>
          </a:p>
          <a:p>
            <a:pPr marL="0" indent="0">
              <a:buNone/>
              <a:defRPr/>
            </a:pPr>
            <a:r>
              <a:rPr lang="ja-JP" altLang="en-US" sz="1800" dirty="0" smtClean="0"/>
              <a:t>平成３０年</a:t>
            </a:r>
            <a:r>
              <a:rPr lang="en-US" altLang="ja-JP" sz="1800" dirty="0" smtClean="0"/>
              <a:t>3</a:t>
            </a:r>
            <a:r>
              <a:rPr lang="ja-JP" altLang="en-US" sz="1800" dirty="0" smtClean="0"/>
              <a:t>月　改定</a:t>
            </a:r>
            <a:r>
              <a:rPr lang="ja-JP" altLang="en-US" sz="1800" dirty="0"/>
              <a:t>保育所保育指針：障害のある子どもの保育「個別の指導計画」より抜粋</a:t>
            </a:r>
          </a:p>
        </p:txBody>
      </p:sp>
      <p:sp>
        <p:nvSpPr>
          <p:cNvPr id="2" name="スライド番号プレースホルダー 1">
            <a:extLst>
              <a:ext uri="{FF2B5EF4-FFF2-40B4-BE49-F238E27FC236}">
                <a16:creationId xmlns:a16="http://schemas.microsoft.com/office/drawing/2014/main" id="{C6DE1865-C359-4539-AB1C-6B87F187CBF8}"/>
              </a:ext>
            </a:extLst>
          </p:cNvPr>
          <p:cNvSpPr>
            <a:spLocks noGrp="1"/>
          </p:cNvSpPr>
          <p:nvPr>
            <p:ph type="sldNum" sz="quarter" idx="12"/>
          </p:nvPr>
        </p:nvSpPr>
        <p:spPr/>
        <p:txBody>
          <a:bodyPr/>
          <a:lstStyle/>
          <a:p>
            <a:pPr>
              <a:defRPr/>
            </a:pPr>
            <a:fld id="{DA9E1D52-5AD9-48C6-9E5B-9E18BAFD5DFF}" type="slidenum">
              <a:rPr lang="en-US" altLang="ja-JP" smtClean="0"/>
              <a:pPr>
                <a:defRPr/>
              </a:pPr>
              <a:t>4</a:t>
            </a:fld>
            <a:endParaRPr lang="en-US" altLang="ja-JP"/>
          </a:p>
        </p:txBody>
      </p:sp>
    </p:spTree>
    <p:extLst>
      <p:ext uri="{BB962C8B-B14F-4D97-AF65-F5344CB8AC3E}">
        <p14:creationId xmlns:p14="http://schemas.microsoft.com/office/powerpoint/2010/main" val="20451369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txBox="1">
            <a:spLocks/>
          </p:cNvSpPr>
          <p:nvPr/>
        </p:nvSpPr>
        <p:spPr>
          <a:xfrm>
            <a:off x="692332" y="1907177"/>
            <a:ext cx="10437223" cy="4441371"/>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4300" dirty="0"/>
              <a:t>①</a:t>
            </a:r>
            <a:r>
              <a:rPr lang="ja-JP" altLang="en-US" sz="4300" dirty="0" smtClean="0"/>
              <a:t>観察し、項目に合わせてチェックする。</a:t>
            </a:r>
            <a:endParaRPr lang="en-US" altLang="ja-JP" sz="4300" dirty="0" smtClean="0"/>
          </a:p>
          <a:p>
            <a:pPr marL="0" indent="0">
              <a:buFont typeface="Arial" panose="020B0604020202020204" pitchFamily="34" charset="0"/>
              <a:buNone/>
            </a:pPr>
            <a:r>
              <a:rPr lang="ja-JP" altLang="en-US" sz="4300" dirty="0"/>
              <a:t>　</a:t>
            </a:r>
            <a:r>
              <a:rPr lang="ja-JP" altLang="en-US" sz="4300" dirty="0" smtClean="0"/>
              <a:t>　　　</a:t>
            </a:r>
            <a:r>
              <a:rPr lang="en-US" altLang="ja-JP" sz="4300" dirty="0" smtClean="0"/>
              <a:t>※3</a:t>
            </a:r>
            <a:r>
              <a:rPr lang="ja-JP" altLang="en-US" sz="4300" dirty="0" smtClean="0"/>
              <a:t>歳</a:t>
            </a:r>
            <a:r>
              <a:rPr lang="en-US" altLang="ja-JP" sz="4300" dirty="0" smtClean="0"/>
              <a:t>12</a:t>
            </a:r>
            <a:r>
              <a:rPr lang="ja-JP" altLang="en-US" sz="4300" dirty="0" smtClean="0"/>
              <a:t>項目　４、</a:t>
            </a:r>
            <a:r>
              <a:rPr lang="en-US" altLang="ja-JP" sz="4300" dirty="0" smtClean="0"/>
              <a:t>5</a:t>
            </a:r>
            <a:r>
              <a:rPr lang="ja-JP" altLang="en-US" sz="4300" dirty="0" smtClean="0"/>
              <a:t>歳</a:t>
            </a:r>
            <a:r>
              <a:rPr lang="en-US" altLang="ja-JP" sz="4300" dirty="0" smtClean="0"/>
              <a:t>16</a:t>
            </a:r>
            <a:r>
              <a:rPr lang="ja-JP" altLang="en-US" sz="4300" dirty="0" smtClean="0"/>
              <a:t>項目</a:t>
            </a:r>
            <a:endParaRPr lang="en-US" altLang="ja-JP" sz="4300" dirty="0" smtClean="0"/>
          </a:p>
          <a:p>
            <a:pPr marL="0" indent="0">
              <a:buFont typeface="Arial" panose="020B0604020202020204" pitchFamily="34" charset="0"/>
              <a:buNone/>
            </a:pPr>
            <a:endParaRPr lang="en-US" altLang="ja-JP" sz="4300" dirty="0" smtClean="0"/>
          </a:p>
          <a:p>
            <a:pPr marL="0" indent="0">
              <a:buFont typeface="Arial" panose="020B0604020202020204" pitchFamily="34" charset="0"/>
              <a:buNone/>
            </a:pPr>
            <a:r>
              <a:rPr lang="ja-JP" altLang="en-US" sz="4300" dirty="0"/>
              <a:t>②</a:t>
            </a:r>
            <a:r>
              <a:rPr lang="ja-JP" altLang="en-US" sz="4300" dirty="0" smtClean="0"/>
              <a:t>課題に合わせた指導計画を</a:t>
            </a:r>
            <a:r>
              <a:rPr lang="en-US" altLang="ja-JP" sz="4300" dirty="0" smtClean="0"/>
              <a:t>2</a:t>
            </a:r>
            <a:r>
              <a:rPr lang="ja-JP" altLang="en-US" sz="4300" dirty="0" smtClean="0"/>
              <a:t>週間実施。</a:t>
            </a:r>
            <a:endParaRPr lang="en-US" altLang="ja-JP" sz="4300" dirty="0" smtClean="0"/>
          </a:p>
          <a:p>
            <a:pPr marL="0" indent="0">
              <a:buFont typeface="Arial" panose="020B0604020202020204" pitchFamily="34" charset="0"/>
              <a:buNone/>
            </a:pPr>
            <a:endParaRPr lang="en-US" altLang="ja-JP" sz="4300" dirty="0" smtClean="0"/>
          </a:p>
          <a:p>
            <a:pPr marL="0" indent="0">
              <a:buFont typeface="Arial" panose="020B0604020202020204" pitchFamily="34" charset="0"/>
              <a:buNone/>
            </a:pPr>
            <a:r>
              <a:rPr lang="ja-JP" altLang="en-US" sz="4300" dirty="0"/>
              <a:t>③</a:t>
            </a:r>
            <a:r>
              <a:rPr lang="ja-JP" altLang="en-US" sz="4300" dirty="0" smtClean="0"/>
              <a:t>振り返りをする。</a:t>
            </a:r>
            <a:endParaRPr lang="en-US" altLang="ja-JP" sz="4300" dirty="0" smtClean="0"/>
          </a:p>
          <a:p>
            <a:pPr marL="0" indent="0">
              <a:buFont typeface="Arial" panose="020B0604020202020204" pitchFamily="34" charset="0"/>
              <a:buNone/>
            </a:pPr>
            <a:endParaRPr lang="en-US" altLang="ja-JP" sz="4300" dirty="0" smtClean="0"/>
          </a:p>
          <a:p>
            <a:pPr marL="0" indent="0" algn="ctr">
              <a:buFont typeface="Arial" panose="020B0604020202020204" pitchFamily="34" charset="0"/>
              <a:buNone/>
            </a:pPr>
            <a:r>
              <a:rPr lang="ja-JP" altLang="en-US" sz="4000" dirty="0"/>
              <a:t>　</a:t>
            </a:r>
            <a:r>
              <a:rPr lang="ja-JP" altLang="en-US" sz="4000" b="1" dirty="0" smtClean="0">
                <a:solidFill>
                  <a:srgbClr val="FF0000"/>
                </a:solidFill>
              </a:rPr>
              <a:t>多職種が参加する</a:t>
            </a:r>
            <a:endParaRPr lang="en-US" altLang="ja-JP" sz="4000" b="1" dirty="0" smtClean="0"/>
          </a:p>
          <a:p>
            <a:pPr marL="0" indent="0">
              <a:buFont typeface="Arial" panose="020B0604020202020204" pitchFamily="34" charset="0"/>
              <a:buNone/>
            </a:pPr>
            <a:endParaRPr lang="en-US" altLang="ja-JP" sz="4300" dirty="0" smtClean="0"/>
          </a:p>
          <a:p>
            <a:pPr marL="0" indent="0">
              <a:buFont typeface="Arial" panose="020B0604020202020204" pitchFamily="34" charset="0"/>
              <a:buNone/>
            </a:pPr>
            <a:endParaRPr lang="ja-JP" altLang="ja-JP" sz="4800" dirty="0" smtClean="0">
              <a:solidFill>
                <a:srgbClr val="FF0000"/>
              </a:solidFill>
            </a:endParaRPr>
          </a:p>
          <a:p>
            <a:endParaRPr lang="ja-JP" altLang="en-US" dirty="0"/>
          </a:p>
        </p:txBody>
      </p:sp>
      <p:sp>
        <p:nvSpPr>
          <p:cNvPr id="5" name="タイトル 1"/>
          <p:cNvSpPr>
            <a:spLocks noGrp="1"/>
          </p:cNvSpPr>
          <p:nvPr>
            <p:ph type="title"/>
          </p:nvPr>
        </p:nvSpPr>
        <p:spPr>
          <a:xfrm>
            <a:off x="888273" y="470262"/>
            <a:ext cx="2495007" cy="992777"/>
          </a:xfrm>
        </p:spPr>
        <p:txBody>
          <a:bodyPr>
            <a:noAutofit/>
          </a:bodyPr>
          <a:lstStyle/>
          <a:p>
            <a:r>
              <a:rPr kumimoji="1" lang="en-US" altLang="ja-JP" sz="6600" u="sng" dirty="0" smtClean="0">
                <a:solidFill>
                  <a:schemeClr val="tx1"/>
                </a:solidFill>
                <a:uFill>
                  <a:solidFill>
                    <a:srgbClr val="FFC000"/>
                  </a:solidFill>
                </a:uFill>
              </a:rPr>
              <a:t>CLM</a:t>
            </a:r>
            <a:endParaRPr kumimoji="1" lang="ja-JP" altLang="en-US" sz="5400" u="sng" dirty="0">
              <a:solidFill>
                <a:schemeClr val="tx1"/>
              </a:solidFill>
              <a:uFill>
                <a:solidFill>
                  <a:srgbClr val="FFC000"/>
                </a:solidFill>
              </a:uFill>
            </a:endParaRPr>
          </a:p>
        </p:txBody>
      </p:sp>
    </p:spTree>
    <p:extLst>
      <p:ext uri="{BB962C8B-B14F-4D97-AF65-F5344CB8AC3E}">
        <p14:creationId xmlns:p14="http://schemas.microsoft.com/office/powerpoint/2010/main" val="4270715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63751" y="908050"/>
            <a:ext cx="2447925" cy="920750"/>
          </a:xfrm>
          <a:prstGeom prst="roundRect">
            <a:avLst/>
          </a:prstGeom>
          <a:solidFill>
            <a:schemeClr val="bg1"/>
          </a:solidFill>
          <a:ln w="76200">
            <a:solidFill>
              <a:srgbClr val="FF6699"/>
            </a:solidFill>
          </a:ln>
          <a:effectLst>
            <a:outerShdw blurRad="50800" dist="38100" dir="2700000" algn="tl" rotWithShape="0">
              <a:prstClr val="black">
                <a:alpha val="40000"/>
              </a:prstClr>
            </a:outerShdw>
          </a:effectLst>
        </p:spPr>
        <p:txBody>
          <a:bodyPr>
            <a:spAutoFit/>
          </a:bodyPr>
          <a:lstStyle/>
          <a:p>
            <a:pPr>
              <a:defRPr/>
            </a:pPr>
            <a:r>
              <a:rPr lang="ja-JP" altLang="en-US" sz="2400" b="1" dirty="0">
                <a:latin typeface="HG丸ｺﾞｼｯｸM-PRO" pitchFamily="50" charset="-128"/>
                <a:ea typeface="HG丸ｺﾞｼｯｸM-PRO" pitchFamily="50" charset="-128"/>
              </a:rPr>
              <a:t>一般的な</a:t>
            </a:r>
            <a:endParaRPr lang="en-US" altLang="ja-JP" sz="2400" b="1" dirty="0">
              <a:latin typeface="HG丸ｺﾞｼｯｸM-PRO" pitchFamily="50" charset="-128"/>
              <a:ea typeface="HG丸ｺﾞｼｯｸM-PRO" pitchFamily="50" charset="-128"/>
            </a:endParaRPr>
          </a:p>
          <a:p>
            <a:pPr>
              <a:defRPr/>
            </a:pPr>
            <a:r>
              <a:rPr lang="ja-JP" altLang="en-US" sz="2400" dirty="0">
                <a:latin typeface="HG丸ｺﾞｼｯｸM-PRO" pitchFamily="50" charset="-128"/>
                <a:ea typeface="HG丸ｺﾞｼｯｸM-PRO" pitchFamily="50" charset="-128"/>
              </a:rPr>
              <a:t>個別の指導計画</a:t>
            </a:r>
          </a:p>
        </p:txBody>
      </p:sp>
      <p:sp>
        <p:nvSpPr>
          <p:cNvPr id="3" name="タイトル 1"/>
          <p:cNvSpPr txBox="1">
            <a:spLocks/>
          </p:cNvSpPr>
          <p:nvPr/>
        </p:nvSpPr>
        <p:spPr>
          <a:xfrm>
            <a:off x="1981200" y="260353"/>
            <a:ext cx="8229600" cy="504825"/>
          </a:xfrm>
          <a:prstGeom prst="rect">
            <a:avLst/>
          </a:prstGeom>
        </p:spPr>
        <p:txBody>
          <a:bodyPr/>
          <a:lstStyle>
            <a:lvl1pPr algn="l" rtl="0" fontAlgn="base">
              <a:spcBef>
                <a:spcPct val="0"/>
              </a:spcBef>
              <a:spcAft>
                <a:spcPct val="0"/>
              </a:spcAft>
              <a:defRPr kumimoji="1" sz="4000" kern="1200" spc="-100">
                <a:solidFill>
                  <a:schemeClr val="tx2"/>
                </a:solidFill>
                <a:latin typeface="+mj-lt"/>
                <a:ea typeface="+mj-ea"/>
                <a:cs typeface="+mj-cs"/>
              </a:defRPr>
            </a:lvl1pPr>
            <a:lvl2pPr algn="l" rtl="0" fontAlgn="base">
              <a:spcBef>
                <a:spcPct val="0"/>
              </a:spcBef>
              <a:spcAft>
                <a:spcPct val="0"/>
              </a:spcAft>
              <a:defRPr kumimoji="1" sz="4000">
                <a:solidFill>
                  <a:schemeClr val="tx2"/>
                </a:solidFill>
                <a:latin typeface="Arial" charset="0"/>
                <a:ea typeface="ＭＳ Ｐゴシック" charset="-128"/>
              </a:defRPr>
            </a:lvl2pPr>
            <a:lvl3pPr algn="l" rtl="0" fontAlgn="base">
              <a:spcBef>
                <a:spcPct val="0"/>
              </a:spcBef>
              <a:spcAft>
                <a:spcPct val="0"/>
              </a:spcAft>
              <a:defRPr kumimoji="1" sz="4000">
                <a:solidFill>
                  <a:schemeClr val="tx2"/>
                </a:solidFill>
                <a:latin typeface="Arial" charset="0"/>
                <a:ea typeface="ＭＳ Ｐゴシック" charset="-128"/>
              </a:defRPr>
            </a:lvl3pPr>
            <a:lvl4pPr algn="l" rtl="0" fontAlgn="base">
              <a:spcBef>
                <a:spcPct val="0"/>
              </a:spcBef>
              <a:spcAft>
                <a:spcPct val="0"/>
              </a:spcAft>
              <a:defRPr kumimoji="1" sz="4000">
                <a:solidFill>
                  <a:schemeClr val="tx2"/>
                </a:solidFill>
                <a:latin typeface="Arial" charset="0"/>
                <a:ea typeface="ＭＳ Ｐゴシック" charset="-128"/>
              </a:defRPr>
            </a:lvl4pPr>
            <a:lvl5pPr algn="l" rtl="0" fontAlgn="base">
              <a:spcBef>
                <a:spcPct val="0"/>
              </a:spcBef>
              <a:spcAft>
                <a:spcPct val="0"/>
              </a:spcAft>
              <a:defRPr kumimoji="1" sz="4000">
                <a:solidFill>
                  <a:schemeClr val="tx2"/>
                </a:solidFill>
                <a:latin typeface="Arial" charset="0"/>
                <a:ea typeface="ＭＳ Ｐゴシック" charset="-128"/>
              </a:defRPr>
            </a:lvl5pPr>
            <a:lvl6pPr marL="457200" algn="l" rtl="0" fontAlgn="base">
              <a:spcBef>
                <a:spcPct val="0"/>
              </a:spcBef>
              <a:spcAft>
                <a:spcPct val="0"/>
              </a:spcAft>
              <a:defRPr kumimoji="1" sz="4000">
                <a:solidFill>
                  <a:schemeClr val="tx2"/>
                </a:solidFill>
                <a:latin typeface="Arial" charset="0"/>
                <a:ea typeface="ＭＳ Ｐゴシック" charset="-128"/>
              </a:defRPr>
            </a:lvl6pPr>
            <a:lvl7pPr marL="914400" algn="l" rtl="0" fontAlgn="base">
              <a:spcBef>
                <a:spcPct val="0"/>
              </a:spcBef>
              <a:spcAft>
                <a:spcPct val="0"/>
              </a:spcAft>
              <a:defRPr kumimoji="1" sz="4000">
                <a:solidFill>
                  <a:schemeClr val="tx2"/>
                </a:solidFill>
                <a:latin typeface="Arial" charset="0"/>
                <a:ea typeface="ＭＳ Ｐゴシック" charset="-128"/>
              </a:defRPr>
            </a:lvl7pPr>
            <a:lvl8pPr marL="1371600" algn="l" rtl="0" fontAlgn="base">
              <a:spcBef>
                <a:spcPct val="0"/>
              </a:spcBef>
              <a:spcAft>
                <a:spcPct val="0"/>
              </a:spcAft>
              <a:defRPr kumimoji="1" sz="4000">
                <a:solidFill>
                  <a:schemeClr val="tx2"/>
                </a:solidFill>
                <a:latin typeface="Arial" charset="0"/>
                <a:ea typeface="ＭＳ Ｐゴシック" charset="-128"/>
              </a:defRPr>
            </a:lvl8pPr>
            <a:lvl9pPr marL="1828800" algn="l" rtl="0" fontAlgn="base">
              <a:spcBef>
                <a:spcPct val="0"/>
              </a:spcBef>
              <a:spcAft>
                <a:spcPct val="0"/>
              </a:spcAft>
              <a:defRPr kumimoji="1" sz="4000">
                <a:solidFill>
                  <a:schemeClr val="tx2"/>
                </a:solidFill>
                <a:latin typeface="Arial" charset="0"/>
                <a:ea typeface="ＭＳ Ｐゴシック" charset="-128"/>
              </a:defRPr>
            </a:lvl9pPr>
          </a:lstStyle>
          <a:p>
            <a:pPr fontAlgn="auto">
              <a:spcAft>
                <a:spcPts val="0"/>
              </a:spcAft>
              <a:defRPr/>
            </a:pPr>
            <a:r>
              <a:rPr lang="ja-JP" altLang="en-US" sz="2000" dirty="0"/>
              <a:t>　　　　</a:t>
            </a:r>
            <a:r>
              <a:rPr lang="ja-JP" altLang="en-US" sz="2400" b="1" dirty="0">
                <a:solidFill>
                  <a:srgbClr val="002060"/>
                </a:solidFill>
                <a:latin typeface="HGP明朝E" panose="02020900000000000000" pitchFamily="18" charset="-128"/>
                <a:ea typeface="HGP明朝E" panose="02020900000000000000" pitchFamily="18" charset="-128"/>
              </a:rPr>
              <a:t>一般的な指導計画と「ＣＬＭと個別の指導計画」のちがい</a:t>
            </a:r>
          </a:p>
        </p:txBody>
      </p:sp>
      <p:sp>
        <p:nvSpPr>
          <p:cNvPr id="4" name="テキスト ボックス 3"/>
          <p:cNvSpPr txBox="1"/>
          <p:nvPr/>
        </p:nvSpPr>
        <p:spPr>
          <a:xfrm>
            <a:off x="7824789" y="908050"/>
            <a:ext cx="2447925" cy="920750"/>
          </a:xfrm>
          <a:prstGeom prst="roundRect">
            <a:avLst/>
          </a:prstGeom>
          <a:solidFill>
            <a:schemeClr val="bg1"/>
          </a:solidFill>
          <a:ln w="76200">
            <a:solidFill>
              <a:schemeClr val="tx2">
                <a:lumMod val="50000"/>
                <a:lumOff val="50000"/>
              </a:schemeClr>
            </a:solidFill>
          </a:ln>
          <a:effectLst>
            <a:outerShdw blurRad="50800" dist="38100" dir="2700000" algn="tl" rotWithShape="0">
              <a:prstClr val="black">
                <a:alpha val="40000"/>
              </a:prstClr>
            </a:outerShdw>
          </a:effectLst>
        </p:spPr>
        <p:txBody>
          <a:bodyPr>
            <a:spAutoFit/>
          </a:bodyPr>
          <a:lstStyle/>
          <a:p>
            <a:pPr>
              <a:defRPr/>
            </a:pPr>
            <a:r>
              <a:rPr lang="en-US" altLang="ja-JP" sz="2400" b="1" dirty="0">
                <a:latin typeface="HG丸ｺﾞｼｯｸM-PRO" pitchFamily="50" charset="-128"/>
                <a:ea typeface="HG丸ｺﾞｼｯｸM-PRO" pitchFamily="50" charset="-128"/>
              </a:rPr>
              <a:t>CLM</a:t>
            </a:r>
            <a:r>
              <a:rPr lang="ja-JP" altLang="en-US" sz="2400" b="1" dirty="0">
                <a:latin typeface="HG丸ｺﾞｼｯｸM-PRO" pitchFamily="50" charset="-128"/>
                <a:ea typeface="HG丸ｺﾞｼｯｸM-PRO" pitchFamily="50" charset="-128"/>
              </a:rPr>
              <a:t>と</a:t>
            </a:r>
            <a:endParaRPr lang="en-US" altLang="ja-JP" sz="2400" b="1" dirty="0">
              <a:latin typeface="HG丸ｺﾞｼｯｸM-PRO" pitchFamily="50" charset="-128"/>
              <a:ea typeface="HG丸ｺﾞｼｯｸM-PRO" pitchFamily="50" charset="-128"/>
            </a:endParaRPr>
          </a:p>
          <a:p>
            <a:pPr>
              <a:defRPr/>
            </a:pPr>
            <a:r>
              <a:rPr lang="ja-JP" altLang="en-US" sz="2400" dirty="0">
                <a:latin typeface="HG丸ｺﾞｼｯｸM-PRO" pitchFamily="50" charset="-128"/>
                <a:ea typeface="HG丸ｺﾞｼｯｸM-PRO" pitchFamily="50" charset="-128"/>
              </a:rPr>
              <a:t>個別の指導計画</a:t>
            </a:r>
          </a:p>
        </p:txBody>
      </p:sp>
      <p:sp>
        <p:nvSpPr>
          <p:cNvPr id="5" name="テキスト ボックス 4"/>
          <p:cNvSpPr txBox="1"/>
          <p:nvPr/>
        </p:nvSpPr>
        <p:spPr>
          <a:xfrm>
            <a:off x="2063751" y="4933953"/>
            <a:ext cx="2447925" cy="511175"/>
          </a:xfrm>
          <a:prstGeom prst="roundRect">
            <a:avLst/>
          </a:prstGeom>
          <a:solidFill>
            <a:srgbClr val="FFCCFF"/>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学期ごと</a:t>
            </a:r>
          </a:p>
        </p:txBody>
      </p:sp>
      <p:sp>
        <p:nvSpPr>
          <p:cNvPr id="6" name="テキスト ボックス 5"/>
          <p:cNvSpPr txBox="1"/>
          <p:nvPr/>
        </p:nvSpPr>
        <p:spPr>
          <a:xfrm>
            <a:off x="7896227" y="4941891"/>
            <a:ext cx="2447925" cy="509587"/>
          </a:xfrm>
          <a:prstGeom prst="roundRect">
            <a:avLst/>
          </a:prstGeom>
          <a:solidFill>
            <a:schemeClr val="accent5">
              <a:lumMod val="20000"/>
              <a:lumOff val="80000"/>
            </a:schemeClr>
          </a:solidFill>
          <a:effectLst>
            <a:outerShdw blurRad="50800" dist="38100" dir="2700000" algn="tl" rotWithShape="0">
              <a:prstClr val="black">
                <a:alpha val="40000"/>
              </a:prstClr>
            </a:outerShdw>
          </a:effectLst>
        </p:spPr>
        <p:txBody>
          <a:bodyPr>
            <a:spAutoFit/>
          </a:bodyPr>
          <a:lstStyle/>
          <a:p>
            <a:pPr>
              <a:defRPr/>
            </a:pPr>
            <a:r>
              <a:rPr lang="ja-JP" altLang="en-US" sz="2400" dirty="0">
                <a:latin typeface="HG丸ｺﾞｼｯｸM-PRO" pitchFamily="50" charset="-128"/>
                <a:ea typeface="HG丸ｺﾞｼｯｸM-PRO" pitchFamily="50" charset="-128"/>
              </a:rPr>
              <a:t>１～２週間程度</a:t>
            </a:r>
          </a:p>
        </p:txBody>
      </p:sp>
      <p:sp>
        <p:nvSpPr>
          <p:cNvPr id="7" name="テキスト ボックス 6"/>
          <p:cNvSpPr txBox="1"/>
          <p:nvPr/>
        </p:nvSpPr>
        <p:spPr>
          <a:xfrm>
            <a:off x="2135190" y="5726113"/>
            <a:ext cx="2447925" cy="919162"/>
          </a:xfrm>
          <a:prstGeom prst="roundRect">
            <a:avLst/>
          </a:prstGeom>
          <a:solidFill>
            <a:srgbClr val="FFCCFF"/>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目標毎に</a:t>
            </a:r>
            <a:endParaRPr lang="en-US" altLang="ja-JP" sz="2400" dirty="0">
              <a:latin typeface="HG丸ｺﾞｼｯｸM-PRO" pitchFamily="50" charset="-128"/>
              <a:ea typeface="HG丸ｺﾞｼｯｸM-PRO" pitchFamily="50" charset="-128"/>
            </a:endParaRPr>
          </a:p>
          <a:p>
            <a:pPr algn="ctr">
              <a:defRPr/>
            </a:pPr>
            <a:r>
              <a:rPr lang="ja-JP" altLang="en-US" sz="2400" dirty="0">
                <a:latin typeface="HG丸ｺﾞｼｯｸM-PRO" pitchFamily="50" charset="-128"/>
                <a:ea typeface="HG丸ｺﾞｼｯｸM-PRO" pitchFamily="50" charset="-128"/>
              </a:rPr>
              <a:t>評価会をしない</a:t>
            </a:r>
          </a:p>
        </p:txBody>
      </p:sp>
      <p:sp>
        <p:nvSpPr>
          <p:cNvPr id="8" name="テキスト ボックス 7"/>
          <p:cNvSpPr txBox="1"/>
          <p:nvPr/>
        </p:nvSpPr>
        <p:spPr>
          <a:xfrm>
            <a:off x="7896227" y="5678488"/>
            <a:ext cx="2447925" cy="919162"/>
          </a:xfrm>
          <a:prstGeom prst="roundRect">
            <a:avLst/>
          </a:prstGeom>
          <a:solidFill>
            <a:schemeClr val="accent5">
              <a:lumMod val="20000"/>
              <a:lumOff val="80000"/>
            </a:schemeClr>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a:t>
            </a:r>
            <a:r>
              <a:rPr lang="en-US" altLang="ja-JP" sz="2400" dirty="0">
                <a:latin typeface="HG丸ｺﾞｼｯｸM-PRO" pitchFamily="50" charset="-128"/>
                <a:ea typeface="HG丸ｺﾞｼｯｸM-PRO" pitchFamily="50" charset="-128"/>
              </a:rPr>
              <a:t>×</a:t>
            </a:r>
            <a:r>
              <a:rPr lang="ja-JP" altLang="en-US" sz="2400" dirty="0">
                <a:latin typeface="HG丸ｺﾞｼｯｸM-PRO" pitchFamily="50" charset="-128"/>
                <a:ea typeface="HG丸ｺﾞｼｯｸM-PRO" pitchFamily="50" charset="-128"/>
              </a:rPr>
              <a:t>で目標毎に</a:t>
            </a:r>
            <a:endParaRPr lang="en-US" altLang="ja-JP" sz="2400" dirty="0">
              <a:latin typeface="HG丸ｺﾞｼｯｸM-PRO" pitchFamily="50" charset="-128"/>
              <a:ea typeface="HG丸ｺﾞｼｯｸM-PRO" pitchFamily="50" charset="-128"/>
            </a:endParaRPr>
          </a:p>
          <a:p>
            <a:pPr algn="ctr">
              <a:defRPr/>
            </a:pPr>
            <a:r>
              <a:rPr lang="ja-JP" altLang="en-US" sz="2400" dirty="0">
                <a:latin typeface="HG丸ｺﾞｼｯｸM-PRO" pitchFamily="50" charset="-128"/>
                <a:ea typeface="HG丸ｺﾞｼｯｸM-PRO" pitchFamily="50" charset="-128"/>
              </a:rPr>
              <a:t>評価会をする</a:t>
            </a:r>
          </a:p>
        </p:txBody>
      </p:sp>
      <p:sp>
        <p:nvSpPr>
          <p:cNvPr id="9" name="テキスト ボックス 8"/>
          <p:cNvSpPr txBox="1"/>
          <p:nvPr/>
        </p:nvSpPr>
        <p:spPr>
          <a:xfrm>
            <a:off x="2063751" y="1995488"/>
            <a:ext cx="2447925" cy="919162"/>
          </a:xfrm>
          <a:prstGeom prst="roundRect">
            <a:avLst/>
          </a:prstGeom>
          <a:solidFill>
            <a:srgbClr val="FFCCFF"/>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たくさんの目標を同時に設定</a:t>
            </a:r>
          </a:p>
        </p:txBody>
      </p:sp>
      <p:sp>
        <p:nvSpPr>
          <p:cNvPr id="10" name="テキスト ボックス 9"/>
          <p:cNvSpPr txBox="1"/>
          <p:nvPr/>
        </p:nvSpPr>
        <p:spPr>
          <a:xfrm>
            <a:off x="7824789" y="2060578"/>
            <a:ext cx="2447925" cy="919163"/>
          </a:xfrm>
          <a:prstGeom prst="roundRect">
            <a:avLst/>
          </a:prstGeom>
          <a:solidFill>
            <a:schemeClr val="accent5">
              <a:lumMod val="20000"/>
              <a:lumOff val="80000"/>
            </a:schemeClr>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成功しやすい</a:t>
            </a:r>
            <a:endParaRPr lang="en-US" altLang="ja-JP" sz="2400" dirty="0">
              <a:latin typeface="HG丸ｺﾞｼｯｸM-PRO" pitchFamily="50" charset="-128"/>
              <a:ea typeface="HG丸ｺﾞｼｯｸM-PRO" pitchFamily="50" charset="-128"/>
            </a:endParaRPr>
          </a:p>
          <a:p>
            <a:pPr algn="ctr">
              <a:defRPr/>
            </a:pPr>
            <a:r>
              <a:rPr lang="ja-JP" altLang="en-US" sz="2400" dirty="0">
                <a:latin typeface="HG丸ｺﾞｼｯｸM-PRO" pitchFamily="50" charset="-128"/>
                <a:ea typeface="HG丸ｺﾞｼｯｸM-PRO" pitchFamily="50" charset="-128"/>
              </a:rPr>
              <a:t>目標を一つ設定</a:t>
            </a:r>
          </a:p>
        </p:txBody>
      </p:sp>
      <p:sp>
        <p:nvSpPr>
          <p:cNvPr id="11" name="テキスト ボックス 10"/>
          <p:cNvSpPr txBox="1"/>
          <p:nvPr/>
        </p:nvSpPr>
        <p:spPr>
          <a:xfrm>
            <a:off x="2063751" y="4070353"/>
            <a:ext cx="2447925" cy="511175"/>
          </a:xfrm>
          <a:prstGeom prst="roundRect">
            <a:avLst/>
          </a:prstGeom>
          <a:solidFill>
            <a:srgbClr val="FFCCFF"/>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個別支援中心</a:t>
            </a:r>
          </a:p>
        </p:txBody>
      </p:sp>
      <p:sp>
        <p:nvSpPr>
          <p:cNvPr id="12" name="テキスト ボックス 11"/>
          <p:cNvSpPr txBox="1"/>
          <p:nvPr/>
        </p:nvSpPr>
        <p:spPr>
          <a:xfrm>
            <a:off x="7824789" y="3860803"/>
            <a:ext cx="2447925" cy="919163"/>
          </a:xfrm>
          <a:prstGeom prst="roundRect">
            <a:avLst/>
          </a:prstGeom>
          <a:solidFill>
            <a:schemeClr val="accent5">
              <a:lumMod val="20000"/>
              <a:lumOff val="80000"/>
            </a:schemeClr>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学級全体と</a:t>
            </a:r>
            <a:endParaRPr lang="en-US" altLang="ja-JP" sz="2400" dirty="0">
              <a:latin typeface="HG丸ｺﾞｼｯｸM-PRO" pitchFamily="50" charset="-128"/>
              <a:ea typeface="HG丸ｺﾞｼｯｸM-PRO" pitchFamily="50" charset="-128"/>
            </a:endParaRPr>
          </a:p>
          <a:p>
            <a:pPr algn="ctr">
              <a:defRPr/>
            </a:pPr>
            <a:r>
              <a:rPr lang="ja-JP" altLang="en-US" sz="2400" dirty="0">
                <a:latin typeface="HG丸ｺﾞｼｯｸM-PRO" pitchFamily="50" charset="-128"/>
                <a:ea typeface="HG丸ｺﾞｼｯｸM-PRO" pitchFamily="50" charset="-128"/>
              </a:rPr>
              <a:t>個別の支援</a:t>
            </a:r>
          </a:p>
        </p:txBody>
      </p:sp>
      <p:sp>
        <p:nvSpPr>
          <p:cNvPr id="14" name="テキスト ボックス 13"/>
          <p:cNvSpPr txBox="1"/>
          <p:nvPr/>
        </p:nvSpPr>
        <p:spPr>
          <a:xfrm>
            <a:off x="2057402" y="3133728"/>
            <a:ext cx="2447925" cy="511175"/>
          </a:xfrm>
          <a:prstGeom prst="roundRect">
            <a:avLst/>
          </a:prstGeom>
          <a:solidFill>
            <a:srgbClr val="FFCCFF"/>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なし</a:t>
            </a:r>
          </a:p>
        </p:txBody>
      </p:sp>
      <p:sp>
        <p:nvSpPr>
          <p:cNvPr id="15" name="テキスト ボックス 14"/>
          <p:cNvSpPr txBox="1"/>
          <p:nvPr/>
        </p:nvSpPr>
        <p:spPr>
          <a:xfrm>
            <a:off x="7824789" y="3133728"/>
            <a:ext cx="2447925" cy="511175"/>
          </a:xfrm>
          <a:prstGeom prst="roundRect">
            <a:avLst/>
          </a:prstGeom>
          <a:solidFill>
            <a:schemeClr val="accent5">
              <a:lumMod val="20000"/>
              <a:lumOff val="80000"/>
            </a:schemeClr>
          </a:solidFill>
          <a:effectLst>
            <a:outerShdw blurRad="50800" dist="38100" dir="2700000" algn="tl" rotWithShape="0">
              <a:prstClr val="black">
                <a:alpha val="40000"/>
              </a:prstClr>
            </a:outerShdw>
          </a:effectLst>
        </p:spPr>
        <p:txBody>
          <a:bodyPr>
            <a:spAutoFit/>
          </a:bodyPr>
          <a:lstStyle/>
          <a:p>
            <a:pPr algn="ctr">
              <a:defRPr/>
            </a:pPr>
            <a:r>
              <a:rPr lang="ja-JP" altLang="en-US" sz="2400" dirty="0">
                <a:latin typeface="HG丸ｺﾞｼｯｸM-PRO" pitchFamily="50" charset="-128"/>
                <a:ea typeface="HG丸ｺﾞｼｯｸM-PRO" pitchFamily="50" charset="-128"/>
              </a:rPr>
              <a:t>あり</a:t>
            </a:r>
          </a:p>
        </p:txBody>
      </p:sp>
      <p:cxnSp>
        <p:nvCxnSpPr>
          <p:cNvPr id="17" name="直線矢印コネクタ 16"/>
          <p:cNvCxnSpPr/>
          <p:nvPr/>
        </p:nvCxnSpPr>
        <p:spPr>
          <a:xfrm>
            <a:off x="4800600" y="2447925"/>
            <a:ext cx="2808288" cy="7938"/>
          </a:xfrm>
          <a:prstGeom prst="straightConnector1">
            <a:avLst/>
          </a:prstGeom>
          <a:ln w="5715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a:spLocks noChangeArrowheads="1"/>
          </p:cNvSpPr>
          <p:nvPr/>
        </p:nvSpPr>
        <p:spPr bwMode="auto">
          <a:xfrm>
            <a:off x="5591177" y="2247903"/>
            <a:ext cx="995363" cy="460375"/>
          </a:xfrm>
          <a:prstGeom prst="rect">
            <a:avLst/>
          </a:prstGeom>
          <a:solidFill>
            <a:schemeClr val="bg1"/>
          </a:solidFill>
          <a:ln w="19050">
            <a:solidFill>
              <a:schemeClr val="tx1"/>
            </a:solidFill>
            <a:miter lim="800000"/>
            <a:headEnd/>
            <a:tailEnd/>
          </a:ln>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ja-JP" altLang="en-US" sz="2400">
                <a:latin typeface="HG丸ｺﾞｼｯｸM-PRO" pitchFamily="50" charset="-128"/>
                <a:ea typeface="HG丸ｺﾞｼｯｸM-PRO" pitchFamily="50" charset="-128"/>
              </a:rPr>
              <a:t>目標</a:t>
            </a:r>
          </a:p>
        </p:txBody>
      </p:sp>
      <p:cxnSp>
        <p:nvCxnSpPr>
          <p:cNvPr id="19" name="直線矢印コネクタ 18"/>
          <p:cNvCxnSpPr/>
          <p:nvPr/>
        </p:nvCxnSpPr>
        <p:spPr>
          <a:xfrm>
            <a:off x="4800600" y="3384550"/>
            <a:ext cx="2808288" cy="6350"/>
          </a:xfrm>
          <a:prstGeom prst="straightConnector1">
            <a:avLst/>
          </a:prstGeom>
          <a:ln w="5715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a:spLocks noChangeArrowheads="1"/>
          </p:cNvSpPr>
          <p:nvPr/>
        </p:nvSpPr>
        <p:spPr bwMode="auto">
          <a:xfrm>
            <a:off x="5375275" y="3182938"/>
            <a:ext cx="1512888" cy="461962"/>
          </a:xfrm>
          <a:prstGeom prst="rect">
            <a:avLst/>
          </a:prstGeom>
          <a:solidFill>
            <a:schemeClr val="bg1"/>
          </a:solidFill>
          <a:ln w="19050">
            <a:solidFill>
              <a:schemeClr val="tx1"/>
            </a:solidFill>
            <a:miter lim="800000"/>
            <a:headEnd/>
            <a:tailEnd/>
          </a:ln>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ja-JP" altLang="en-US" sz="2400">
                <a:latin typeface="HG丸ｺﾞｼｯｸM-PRO" pitchFamily="50" charset="-128"/>
                <a:ea typeface="HG丸ｺﾞｼｯｸM-PRO" pitchFamily="50" charset="-128"/>
              </a:rPr>
              <a:t>要因分析</a:t>
            </a:r>
          </a:p>
        </p:txBody>
      </p:sp>
      <p:cxnSp>
        <p:nvCxnSpPr>
          <p:cNvPr id="21" name="直線矢印コネクタ 20"/>
          <p:cNvCxnSpPr/>
          <p:nvPr/>
        </p:nvCxnSpPr>
        <p:spPr>
          <a:xfrm>
            <a:off x="4800600" y="4278313"/>
            <a:ext cx="2808288" cy="6350"/>
          </a:xfrm>
          <a:prstGeom prst="straightConnector1">
            <a:avLst/>
          </a:prstGeom>
          <a:ln w="5715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a:spLocks noChangeArrowheads="1"/>
          </p:cNvSpPr>
          <p:nvPr/>
        </p:nvSpPr>
        <p:spPr bwMode="auto">
          <a:xfrm>
            <a:off x="5303840" y="4076703"/>
            <a:ext cx="1728787" cy="461963"/>
          </a:xfrm>
          <a:prstGeom prst="rect">
            <a:avLst/>
          </a:prstGeom>
          <a:solidFill>
            <a:schemeClr val="bg1"/>
          </a:solidFill>
          <a:ln w="19050">
            <a:solidFill>
              <a:schemeClr val="tx1"/>
            </a:solidFill>
            <a:miter lim="800000"/>
            <a:headEnd/>
            <a:tailEnd/>
          </a:ln>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ja-JP" altLang="en-US" sz="2400">
                <a:latin typeface="HG丸ｺﾞｼｯｸM-PRO" pitchFamily="50" charset="-128"/>
                <a:ea typeface="HG丸ｺﾞｼｯｸM-PRO" pitchFamily="50" charset="-128"/>
              </a:rPr>
              <a:t>支援の仕方</a:t>
            </a:r>
          </a:p>
        </p:txBody>
      </p:sp>
      <p:cxnSp>
        <p:nvCxnSpPr>
          <p:cNvPr id="23" name="直線矢印コネクタ 22"/>
          <p:cNvCxnSpPr/>
          <p:nvPr/>
        </p:nvCxnSpPr>
        <p:spPr>
          <a:xfrm>
            <a:off x="4800600" y="5154613"/>
            <a:ext cx="2808288" cy="6350"/>
          </a:xfrm>
          <a:prstGeom prst="straightConnector1">
            <a:avLst/>
          </a:prstGeom>
          <a:ln w="5715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a:spLocks noChangeArrowheads="1"/>
          </p:cNvSpPr>
          <p:nvPr/>
        </p:nvSpPr>
        <p:spPr bwMode="auto">
          <a:xfrm>
            <a:off x="5303840" y="4953003"/>
            <a:ext cx="1728787" cy="461963"/>
          </a:xfrm>
          <a:prstGeom prst="rect">
            <a:avLst/>
          </a:prstGeom>
          <a:solidFill>
            <a:schemeClr val="bg1"/>
          </a:solidFill>
          <a:ln w="19050">
            <a:solidFill>
              <a:schemeClr val="tx1"/>
            </a:solidFill>
            <a:miter lim="800000"/>
            <a:headEnd/>
            <a:tailEnd/>
          </a:ln>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ja-JP" altLang="en-US" sz="2400">
                <a:latin typeface="HG丸ｺﾞｼｯｸM-PRO" pitchFamily="50" charset="-128"/>
                <a:ea typeface="HG丸ｺﾞｼｯｸM-PRO" pitchFamily="50" charset="-128"/>
              </a:rPr>
              <a:t>期間</a:t>
            </a:r>
          </a:p>
        </p:txBody>
      </p:sp>
      <p:cxnSp>
        <p:nvCxnSpPr>
          <p:cNvPr id="25" name="直線矢印コネクタ 24"/>
          <p:cNvCxnSpPr/>
          <p:nvPr/>
        </p:nvCxnSpPr>
        <p:spPr>
          <a:xfrm>
            <a:off x="4800600" y="6149975"/>
            <a:ext cx="2808288" cy="7938"/>
          </a:xfrm>
          <a:prstGeom prst="straightConnector1">
            <a:avLst/>
          </a:prstGeom>
          <a:ln w="5715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a:spLocks noChangeArrowheads="1"/>
          </p:cNvSpPr>
          <p:nvPr/>
        </p:nvSpPr>
        <p:spPr bwMode="auto">
          <a:xfrm>
            <a:off x="5303840" y="5949953"/>
            <a:ext cx="1728787" cy="460375"/>
          </a:xfrm>
          <a:prstGeom prst="rect">
            <a:avLst/>
          </a:prstGeom>
          <a:solidFill>
            <a:schemeClr val="bg1"/>
          </a:solidFill>
          <a:ln w="19050">
            <a:solidFill>
              <a:schemeClr val="tx1"/>
            </a:solidFill>
            <a:miter lim="800000"/>
            <a:headEnd/>
            <a:tailEnd/>
          </a:ln>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ja-JP" altLang="en-US" sz="2400">
                <a:latin typeface="HG丸ｺﾞｼｯｸM-PRO" pitchFamily="50" charset="-128"/>
                <a:ea typeface="HG丸ｺﾞｼｯｸM-PRO" pitchFamily="50" charset="-128"/>
              </a:rPr>
              <a:t>評価</a:t>
            </a:r>
          </a:p>
        </p:txBody>
      </p:sp>
      <p:sp>
        <p:nvSpPr>
          <p:cNvPr id="16" name="スライド番号プレースホルダー 15">
            <a:extLst>
              <a:ext uri="{FF2B5EF4-FFF2-40B4-BE49-F238E27FC236}">
                <a16:creationId xmlns:a16="http://schemas.microsoft.com/office/drawing/2014/main" id="{C7C25336-A1D0-4856-B251-3C33B4FF51EC}"/>
              </a:ext>
            </a:extLst>
          </p:cNvPr>
          <p:cNvSpPr>
            <a:spLocks noGrp="1"/>
          </p:cNvSpPr>
          <p:nvPr>
            <p:ph type="sldNum" sz="quarter" idx="12"/>
          </p:nvPr>
        </p:nvSpPr>
        <p:spPr/>
        <p:txBody>
          <a:bodyPr/>
          <a:lstStyle/>
          <a:p>
            <a:pPr>
              <a:defRPr/>
            </a:pPr>
            <a:fld id="{FCB1EB45-5B93-4978-8CF1-12FCB29B2DDC}" type="slidenum">
              <a:rPr lang="en-US" altLang="ja-JP" smtClean="0"/>
              <a:pPr>
                <a:defRPr/>
              </a:pPr>
              <a:t>6</a:t>
            </a:fld>
            <a:endParaRPr lang="en-US" altLang="ja-JP"/>
          </a:p>
        </p:txBody>
      </p:sp>
    </p:spTree>
    <p:extLst>
      <p:ext uri="{BB962C8B-B14F-4D97-AF65-F5344CB8AC3E}">
        <p14:creationId xmlns:p14="http://schemas.microsoft.com/office/powerpoint/2010/main" val="4106405482"/>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dirty="0"/>
          </a:p>
        </p:txBody>
      </p:sp>
      <p:pic>
        <p:nvPicPr>
          <p:cNvPr id="4" name="藤二 00 支援前 mosaic2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13510" y="365125"/>
            <a:ext cx="11547564" cy="6207126"/>
          </a:xfrm>
          <a:prstGeom prst="rect">
            <a:avLst/>
          </a:prstGeom>
        </p:spPr>
      </p:pic>
    </p:spTree>
    <p:extLst>
      <p:ext uri="{BB962C8B-B14F-4D97-AF65-F5344CB8AC3E}">
        <p14:creationId xmlns:p14="http://schemas.microsoft.com/office/powerpoint/2010/main" val="1245792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9091">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pic>
        <p:nvPicPr>
          <p:cNvPr id="4" name="藤二 01 支援１回目 mosaic2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39633" y="365125"/>
            <a:ext cx="11560629" cy="6230801"/>
          </a:xfrm>
          <a:prstGeom prst="rect">
            <a:avLst/>
          </a:prstGeom>
        </p:spPr>
      </p:pic>
    </p:spTree>
    <p:extLst>
      <p:ext uri="{BB962C8B-B14F-4D97-AF65-F5344CB8AC3E}">
        <p14:creationId xmlns:p14="http://schemas.microsoft.com/office/powerpoint/2010/main" val="103838493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7576">
                <p:cTn id="7" fill="hold" display="0">
                  <p:stCondLst>
                    <p:cond delay="indefinite"/>
                  </p:st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藤二 02 支援２回目 mosaic2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74320" y="250644"/>
            <a:ext cx="11652069" cy="6363245"/>
          </a:xfrm>
          <a:prstGeom prst="rect">
            <a:avLst/>
          </a:prstGeom>
        </p:spPr>
      </p:pic>
      <p:sp>
        <p:nvSpPr>
          <p:cNvPr id="2" name="スライド番号プレースホルダー 1"/>
          <p:cNvSpPr>
            <a:spLocks noGrp="1"/>
          </p:cNvSpPr>
          <p:nvPr>
            <p:ph type="sldNum" sz="quarter" idx="12"/>
          </p:nvPr>
        </p:nvSpPr>
        <p:spPr/>
        <p:txBody>
          <a:bodyPr/>
          <a:lstStyle/>
          <a:p>
            <a:fld id="{378A62F8-BA2D-4F1A-92E2-C55A7D35CA43}" type="slidenum">
              <a:rPr kumimoji="1" lang="ja-JP" altLang="en-US" smtClean="0"/>
              <a:t>9</a:t>
            </a:fld>
            <a:endParaRPr kumimoji="1" lang="ja-JP" altLang="en-US"/>
          </a:p>
        </p:txBody>
      </p:sp>
    </p:spTree>
    <p:extLst>
      <p:ext uri="{BB962C8B-B14F-4D97-AF65-F5344CB8AC3E}">
        <p14:creationId xmlns:p14="http://schemas.microsoft.com/office/powerpoint/2010/main" val="10132088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7576">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